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6"/>
  </p:notesMasterIdLst>
  <p:sldIdLst>
    <p:sldId id="256" r:id="rId2"/>
    <p:sldId id="257" r:id="rId3"/>
    <p:sldId id="258" r:id="rId4"/>
    <p:sldId id="259" r:id="rId5"/>
    <p:sldId id="260" r:id="rId6"/>
    <p:sldId id="261" r:id="rId7"/>
    <p:sldId id="268" r:id="rId8"/>
    <p:sldId id="269" r:id="rId9"/>
    <p:sldId id="262" r:id="rId10"/>
    <p:sldId id="263" r:id="rId11"/>
    <p:sldId id="264" r:id="rId12"/>
    <p:sldId id="265" r:id="rId13"/>
    <p:sldId id="266" r:id="rId14"/>
    <p:sldId id="267" r:id="rId15"/>
  </p:sldIdLst>
  <p:sldSz cx="12192000" cy="6858000"/>
  <p:notesSz cx="7010400" cy="9296400"/>
  <p:embeddedFontLst>
    <p:embeddedFont>
      <p:font typeface="Nunito Sans" panose="00000500000000000000" pitchFamily="2"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ien Hi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141546727_0_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141546727_0_2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4141546727_0_2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241" name="Google Shape;24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8" name="Google Shape;248;p1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solidFill>
                <a:srgbClr val="FF0000"/>
              </a:solidFill>
            </a:endParaRPr>
          </a:p>
        </p:txBody>
      </p:sp>
      <p:sp>
        <p:nvSpPr>
          <p:cNvPr id="166" name="Google Shape;16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2d708926b_2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2d708926b_2_1: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42d708926b_2_1: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179" name="Google Shape;17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179" name="Google Shape;17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71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E0A319">
                <a:alpha val="69803"/>
              </a:srgbClr>
            </a:solidFill>
            <a:ln>
              <a:noFill/>
            </a:ln>
          </p:spPr>
        </p:sp>
        <p:sp>
          <p:nvSpPr>
            <p:cNvPr id="34" name="Google Shape;34;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0077FF">
                <a:alpha val="69803"/>
              </a:srgbClr>
            </a:solidFill>
            <a:ln>
              <a:noFill/>
            </a:ln>
          </p:spPr>
        </p:sp>
        <p:sp>
          <p:nvSpPr>
            <p:cNvPr id="35" name="Google Shape;35;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accent1"/>
              </a:buClr>
              <a:buSzPts val="5400"/>
              <a:buFont typeface="Trebuchet MS"/>
              <a:buNone/>
              <a:defRPr sz="5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lstStyle>
            <a:lvl1pPr marR="0" lvl="0" algn="r"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R="0" lvl="1" algn="ctr"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2pPr>
            <a:lvl3pPr marR="0" lvl="2" algn="ctr"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3pPr>
            <a:lvl4pPr marR="0" lvl="3"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4pPr>
            <a:lvl5pPr marR="0" lvl="4"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5pPr>
            <a:lvl6pPr marR="0" lvl="5"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6pPr>
            <a:lvl7pPr marR="0" lvl="6"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7pPr>
            <a:lvl8pPr marR="0" lvl="7"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8pPr>
            <a:lvl9pPr marR="0" lvl="8"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6" name="Google Shape;96;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7" name="Google Shape;97;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8" name="Google Shape;98;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9" name="Google Shape;99;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Google Shape;102;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3" name="Google Shape;103;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4" name="Google Shape;104;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5" name="Google Shape;105;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0077FF"/>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0077FF"/>
                </a:solidFill>
                <a:latin typeface="Arial"/>
                <a:ea typeface="Arial"/>
                <a:cs typeface="Arial"/>
                <a:sym typeface="Arial"/>
              </a:rPr>
              <a:t>”</a:t>
            </a:r>
            <a:endParaRPr sz="1800" b="0" i="0" u="none" strike="noStrike" cap="none">
              <a:solidFill>
                <a:srgbClr val="0077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1" name="Google Shape;111;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2" name="Google Shape;11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3" name="Google Shape;11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4" name="Google Shape;11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Google Shape;117;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8" name="Google Shape;118;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9" name="Google Shape;1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0" name="Google Shape;1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1" name="Google Shape;1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0077FF"/>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0077FF"/>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6" name="Google Shape;126;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7" name="Google Shape;127;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8" name="Google Shape;12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9" name="Google Shape;12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Google Shape;13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3" name="Google Shape;133;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4" name="Google Shape;13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5" name="Google Shape;13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6" name="Google Shape;13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9" name="Google Shape;139;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0" name="Google Shape;14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1" name="Google Shape;14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1" name="Google Shape;51;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2" name="Google Shape;52;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5" name="Google Shape;55;p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56" name="Google Shape;56;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Google Shape;57;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8" name="Google Shape;58;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1" name="Google Shape;61;p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2" name="Google Shape;62;p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3" name="Google Shape;63;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Google Shape;64;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Google Shape;65;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8" name="Google Shape;68;p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9" name="Google Shape;69;p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0" name="Google Shape;70;p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1" name="Google Shape;71;p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2" name="Google Shape;72;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Google Shape;73;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Google Shape;74;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Google Shape;77;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8" name="Google Shape;78;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9" name="Google Shape;79;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2" name="Google Shape;82;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3" name="Google Shape;83;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4" name="Google Shape;84;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Google Shape;85;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Google Shape;86;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9" name="Google Shape;89;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2" name="Google Shape;92;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Google Shape;93;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E0A319">
                <a:alpha val="6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0077FF">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sr.utah.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8"/>
          <p:cNvSpPr txBox="1">
            <a:spLocks noGrp="1"/>
          </p:cNvSpPr>
          <p:nvPr>
            <p:ph type="ctrTitle"/>
          </p:nvPr>
        </p:nvSpPr>
        <p:spPr>
          <a:xfrm>
            <a:off x="1229546" y="4627094"/>
            <a:ext cx="8796196" cy="164630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5400"/>
              <a:buFont typeface="Nunito Sans"/>
              <a:buNone/>
            </a:pPr>
            <a:r>
              <a:rPr lang="en-US" dirty="0" smtClean="0">
                <a:latin typeface="Nunito Sans"/>
                <a:ea typeface="Nunito Sans"/>
                <a:cs typeface="Nunito Sans"/>
                <a:sym typeface="Nunito Sans"/>
              </a:rPr>
              <a:t/>
            </a:r>
            <a:br>
              <a:rPr lang="en-US" dirty="0" smtClean="0">
                <a:latin typeface="Nunito Sans"/>
                <a:ea typeface="Nunito Sans"/>
                <a:cs typeface="Nunito Sans"/>
                <a:sym typeface="Nunito Sans"/>
              </a:rPr>
            </a:br>
            <a:r>
              <a:rPr lang="en-US" dirty="0" smtClean="0">
                <a:latin typeface="Nunito Sans"/>
                <a:ea typeface="Nunito Sans"/>
                <a:cs typeface="Nunito Sans"/>
                <a:sym typeface="Nunito Sans"/>
              </a:rPr>
              <a:t>IDC Grant Reimbursement &amp; Progress Reporting</a:t>
            </a:r>
            <a:br>
              <a:rPr lang="en-US" dirty="0" smtClean="0">
                <a:latin typeface="Nunito Sans"/>
                <a:ea typeface="Nunito Sans"/>
                <a:cs typeface="Nunito Sans"/>
                <a:sym typeface="Nunito Sans"/>
              </a:rPr>
            </a:br>
            <a:r>
              <a:rPr lang="en-US" sz="1500" dirty="0" smtClean="0">
                <a:solidFill>
                  <a:schemeClr val="accent4"/>
                </a:solidFill>
                <a:latin typeface="Nunito Sans"/>
                <a:ea typeface="Nunito Sans"/>
                <a:cs typeface="Nunito Sans"/>
                <a:sym typeface="Nunito Sans"/>
              </a:rPr>
              <a:t>Revised 3-3-2020</a:t>
            </a:r>
            <a:r>
              <a:rPr lang="en-US" sz="5400" b="0" i="0" u="none" strike="noStrike" cap="none" dirty="0">
                <a:solidFill>
                  <a:schemeClr val="accent1"/>
                </a:solidFill>
                <a:latin typeface="Trebuchet MS"/>
                <a:ea typeface="Trebuchet MS"/>
                <a:cs typeface="Trebuchet MS"/>
                <a:sym typeface="Trebuchet MS"/>
              </a:rPr>
              <a:t>	</a:t>
            </a:r>
            <a:endParaRPr sz="5400" b="0" i="0" u="none" strike="noStrike" cap="none" dirty="0">
              <a:solidFill>
                <a:schemeClr val="accent1"/>
              </a:solidFill>
              <a:latin typeface="Trebuchet MS"/>
              <a:ea typeface="Trebuchet MS"/>
              <a:cs typeface="Trebuchet MS"/>
              <a:sym typeface="Trebuchet M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679" y="278825"/>
            <a:ext cx="3053931" cy="3053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5" descr="https://lh5.googleusercontent.com/WtcFAwsLaDL7mBenV0_13eIR2_FMktfVPEEzdIMLh3ZcPTHQqv8GibgZO2WAteT7Ksl1N-J5LMn6PiIKfqdBBd-OZEqL1o0BeljesRVeT0LObqq_8mt2o0BmVCxanKBEpZaOnBtCGqo"/>
          <p:cNvPicPr preferRelativeResize="0"/>
          <p:nvPr/>
        </p:nvPicPr>
        <p:blipFill rotWithShape="1">
          <a:blip r:embed="rId3">
            <a:alphaModFix/>
          </a:blip>
          <a:srcRect l="-8842" t="-7655" r="-1001" b="18376"/>
          <a:stretch/>
        </p:blipFill>
        <p:spPr>
          <a:xfrm>
            <a:off x="686750" y="-650384"/>
            <a:ext cx="8479546" cy="7508384"/>
          </a:xfrm>
          <a:prstGeom prst="rect">
            <a:avLst/>
          </a:prstGeom>
          <a:noFill/>
          <a:ln>
            <a:noFill/>
          </a:ln>
        </p:spPr>
      </p:pic>
      <p:sp>
        <p:nvSpPr>
          <p:cNvPr id="198" name="Google Shape;198;p25"/>
          <p:cNvSpPr/>
          <p:nvPr/>
        </p:nvSpPr>
        <p:spPr>
          <a:xfrm rot="2700680">
            <a:off x="1089293" y="5919677"/>
            <a:ext cx="1072752" cy="268559"/>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99" name="Google Shape;199;p25"/>
          <p:cNvSpPr txBox="1"/>
          <p:nvPr/>
        </p:nvSpPr>
        <p:spPr>
          <a:xfrm>
            <a:off x="0" y="3998881"/>
            <a:ext cx="1494000" cy="2016000"/>
          </a:xfrm>
          <a:prstGeom prst="rect">
            <a:avLst/>
          </a:prstGeom>
          <a:noFill/>
          <a:ln>
            <a:noFill/>
          </a:ln>
        </p:spPr>
        <p:txBody>
          <a:bodyPr spcFirstLastPara="1" wrap="square" lIns="91425" tIns="91425" rIns="91425" bIns="91425" anchor="t" anchorCtr="0">
            <a:noAutofit/>
          </a:bodyPr>
          <a:lstStyle/>
          <a:p>
            <a:pPr marL="274320" lvl="0" indent="-317500" algn="l" rtl="0">
              <a:spcBef>
                <a:spcPts val="0"/>
              </a:spcBef>
              <a:spcAft>
                <a:spcPts val="0"/>
              </a:spcAft>
              <a:buClr>
                <a:srgbClr val="FF0000"/>
              </a:buClr>
              <a:buSzPts val="1400"/>
              <a:buAutoNum type="arabicPeriod"/>
            </a:pPr>
            <a:r>
              <a:rPr lang="en-US" sz="1200" b="1" dirty="0">
                <a:solidFill>
                  <a:srgbClr val="FF0000"/>
                </a:solidFill>
                <a:latin typeface="Nunito Sans" panose="00000500000000000000" pitchFamily="2" charset="0"/>
                <a:ea typeface="Nunito Sans"/>
                <a:cs typeface="Nunito Sans"/>
                <a:sym typeface="Nunito Sans"/>
              </a:rPr>
              <a:t>Once logged in, click on New Financial Status Report  to begin a new quarterly report</a:t>
            </a:r>
            <a:r>
              <a:rPr lang="en-US" sz="1200" b="1" dirty="0">
                <a:solidFill>
                  <a:srgbClr val="FF0000"/>
                </a:solidFill>
                <a:latin typeface="Nunito Sans" panose="00000500000000000000" pitchFamily="2" charset="0"/>
              </a:rPr>
              <a:t>.</a:t>
            </a:r>
            <a:r>
              <a:rPr lang="en-US" sz="1200" dirty="0">
                <a:solidFill>
                  <a:srgbClr val="FF0000"/>
                </a:solidFill>
                <a:latin typeface="Nunito Sans" panose="00000500000000000000" pitchFamily="2" charset="0"/>
              </a:rPr>
              <a:t> </a:t>
            </a:r>
            <a:endParaRPr sz="1200" dirty="0">
              <a:solidFill>
                <a:srgbClr val="FF0000"/>
              </a:solidFill>
              <a:latin typeface="Nunito Sans" panose="000005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6"/>
          <p:cNvPicPr preferRelativeResize="0"/>
          <p:nvPr/>
        </p:nvPicPr>
        <p:blipFill rotWithShape="1">
          <a:blip r:embed="rId3">
            <a:alphaModFix/>
          </a:blip>
          <a:srcRect/>
          <a:stretch/>
        </p:blipFill>
        <p:spPr>
          <a:xfrm>
            <a:off x="1448175" y="-29200"/>
            <a:ext cx="7678949" cy="6857999"/>
          </a:xfrm>
          <a:prstGeom prst="rect">
            <a:avLst/>
          </a:prstGeom>
          <a:noFill/>
          <a:ln>
            <a:noFill/>
          </a:ln>
        </p:spPr>
      </p:pic>
      <p:sp>
        <p:nvSpPr>
          <p:cNvPr id="206" name="Google Shape;206;p26"/>
          <p:cNvSpPr/>
          <p:nvPr/>
        </p:nvSpPr>
        <p:spPr>
          <a:xfrm>
            <a:off x="2480175" y="2294700"/>
            <a:ext cx="3802500" cy="3963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7" name="Google Shape;207;p26"/>
          <p:cNvSpPr/>
          <p:nvPr/>
        </p:nvSpPr>
        <p:spPr>
          <a:xfrm>
            <a:off x="2461575" y="4108600"/>
            <a:ext cx="5333700" cy="3963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8" name="Google Shape;208;p26"/>
          <p:cNvSpPr/>
          <p:nvPr/>
        </p:nvSpPr>
        <p:spPr>
          <a:xfrm>
            <a:off x="2461575" y="5079500"/>
            <a:ext cx="5333700" cy="2214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9" name="Google Shape;209;p26"/>
          <p:cNvSpPr/>
          <p:nvPr/>
        </p:nvSpPr>
        <p:spPr>
          <a:xfrm>
            <a:off x="2461575" y="3289100"/>
            <a:ext cx="3821100" cy="2214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0" name="Google Shape;210;p26"/>
          <p:cNvSpPr/>
          <p:nvPr/>
        </p:nvSpPr>
        <p:spPr>
          <a:xfrm>
            <a:off x="7086975" y="4692438"/>
            <a:ext cx="708300" cy="1995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1" name="Google Shape;211;p26"/>
          <p:cNvSpPr/>
          <p:nvPr/>
        </p:nvSpPr>
        <p:spPr>
          <a:xfrm rot="10800000">
            <a:off x="2990645" y="4426904"/>
            <a:ext cx="804726" cy="34055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213" name="Google Shape;213;p26"/>
          <p:cNvSpPr txBox="1"/>
          <p:nvPr/>
        </p:nvSpPr>
        <p:spPr>
          <a:xfrm>
            <a:off x="9062550" y="603825"/>
            <a:ext cx="1792200" cy="19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FF0000"/>
              </a:solidFill>
              <a:latin typeface="Nunito Sans"/>
              <a:ea typeface="Nunito Sans"/>
              <a:cs typeface="Nunito Sans"/>
              <a:sym typeface="Nunito Sans"/>
            </a:endParaRPr>
          </a:p>
        </p:txBody>
      </p:sp>
      <p:sp>
        <p:nvSpPr>
          <p:cNvPr id="215" name="Google Shape;215;p26"/>
          <p:cNvSpPr txBox="1"/>
          <p:nvPr/>
        </p:nvSpPr>
        <p:spPr>
          <a:xfrm>
            <a:off x="258025" y="4344600"/>
            <a:ext cx="2136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6"/>
          <p:cNvSpPr/>
          <p:nvPr/>
        </p:nvSpPr>
        <p:spPr>
          <a:xfrm>
            <a:off x="1436275" y="1328875"/>
            <a:ext cx="2434200" cy="1995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txBox="1"/>
          <p:nvPr/>
        </p:nvSpPr>
        <p:spPr>
          <a:xfrm>
            <a:off x="7909242" y="2529525"/>
            <a:ext cx="1893447" cy="18150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dirty="0" smtClean="0">
                <a:solidFill>
                  <a:srgbClr val="FF0000"/>
                </a:solidFill>
                <a:latin typeface="Nunito Sans" panose="00000500000000000000" pitchFamily="2" charset="0"/>
                <a:ea typeface="Nunito Sans"/>
                <a:cs typeface="Nunito Sans"/>
                <a:sym typeface="Nunito Sans"/>
              </a:rPr>
              <a:t>3. Enter the Outlays this Period based on the amounts calculated in the “For GMS Entry” Section of the Reimbursement Worksheet. Leave the Unpaid Obligations fields blank. </a:t>
            </a:r>
            <a:endParaRPr sz="1200" b="1" dirty="0">
              <a:solidFill>
                <a:srgbClr val="FF0000"/>
              </a:solidFill>
              <a:latin typeface="Nunito Sans" panose="00000500000000000000" pitchFamily="2" charset="0"/>
              <a:ea typeface="Nunito Sans"/>
              <a:cs typeface="Nunito Sans"/>
              <a:sym typeface="Nunito Sans"/>
            </a:endParaRPr>
          </a:p>
        </p:txBody>
      </p:sp>
      <p:sp>
        <p:nvSpPr>
          <p:cNvPr id="17" name="Google Shape;221;p26"/>
          <p:cNvSpPr/>
          <p:nvPr/>
        </p:nvSpPr>
        <p:spPr>
          <a:xfrm rot="10070720">
            <a:off x="5364383" y="1272656"/>
            <a:ext cx="662337" cy="259786"/>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 name="TextBox 1"/>
          <p:cNvSpPr txBox="1"/>
          <p:nvPr/>
        </p:nvSpPr>
        <p:spPr>
          <a:xfrm>
            <a:off x="6072260" y="1188032"/>
            <a:ext cx="3759331" cy="276999"/>
          </a:xfrm>
          <a:prstGeom prst="rect">
            <a:avLst/>
          </a:prstGeom>
          <a:noFill/>
        </p:spPr>
        <p:txBody>
          <a:bodyPr wrap="square" rtlCol="0">
            <a:spAutoFit/>
          </a:bodyPr>
          <a:lstStyle/>
          <a:p>
            <a:r>
              <a:rPr lang="en-US" sz="1200" b="1" dirty="0" smtClean="0">
                <a:solidFill>
                  <a:srgbClr val="FF0000"/>
                </a:solidFill>
                <a:latin typeface="Nunito Sans" panose="00000500000000000000" pitchFamily="2" charset="0"/>
              </a:rPr>
              <a:t>2. Select the correct reporting period and year.</a:t>
            </a:r>
            <a:endParaRPr lang="en-US" sz="1200" b="1" dirty="0">
              <a:solidFill>
                <a:srgbClr val="FF0000"/>
              </a:solidFill>
              <a:latin typeface="Nunito Sans" panose="00000500000000000000" pitchFamily="2" charset="0"/>
            </a:endParaRPr>
          </a:p>
        </p:txBody>
      </p:sp>
      <p:sp>
        <p:nvSpPr>
          <p:cNvPr id="19" name="Google Shape;211;p26"/>
          <p:cNvSpPr/>
          <p:nvPr/>
        </p:nvSpPr>
        <p:spPr>
          <a:xfrm>
            <a:off x="5223069" y="2624189"/>
            <a:ext cx="804726" cy="34055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20" name="Google Shape;211;p26"/>
          <p:cNvSpPr/>
          <p:nvPr/>
        </p:nvSpPr>
        <p:spPr>
          <a:xfrm rot="10800000">
            <a:off x="1746049" y="2597192"/>
            <a:ext cx="804726" cy="34055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7"/>
          <p:cNvPicPr preferRelativeResize="0"/>
          <p:nvPr/>
        </p:nvPicPr>
        <p:blipFill rotWithShape="1">
          <a:blip r:embed="rId3">
            <a:alphaModFix/>
          </a:blip>
          <a:srcRect/>
          <a:stretch/>
        </p:blipFill>
        <p:spPr>
          <a:xfrm>
            <a:off x="547212" y="1139"/>
            <a:ext cx="7293090" cy="6607892"/>
          </a:xfrm>
          <a:prstGeom prst="rect">
            <a:avLst/>
          </a:prstGeom>
          <a:noFill/>
          <a:ln>
            <a:noFill/>
          </a:ln>
        </p:spPr>
      </p:pic>
      <p:sp>
        <p:nvSpPr>
          <p:cNvPr id="229" name="Google Shape;229;p27"/>
          <p:cNvSpPr/>
          <p:nvPr/>
        </p:nvSpPr>
        <p:spPr>
          <a:xfrm rot="5400000">
            <a:off x="8023557" y="1728716"/>
            <a:ext cx="301811" cy="668321"/>
          </a:xfrm>
          <a:prstGeom prst="down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0" name="Google Shape;230;p27"/>
          <p:cNvSpPr/>
          <p:nvPr/>
        </p:nvSpPr>
        <p:spPr>
          <a:xfrm>
            <a:off x="547212" y="1315169"/>
            <a:ext cx="2316000" cy="2190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1" name="Google Shape;231;p27"/>
          <p:cNvSpPr/>
          <p:nvPr/>
        </p:nvSpPr>
        <p:spPr>
          <a:xfrm rot="10800000">
            <a:off x="4063485" y="5419363"/>
            <a:ext cx="636726" cy="298727"/>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2" name="Google Shape;232;p27"/>
          <p:cNvSpPr/>
          <p:nvPr/>
        </p:nvSpPr>
        <p:spPr>
          <a:xfrm>
            <a:off x="1533245" y="3974918"/>
            <a:ext cx="5060481" cy="3531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3" name="Google Shape;233;p27"/>
          <p:cNvSpPr/>
          <p:nvPr/>
        </p:nvSpPr>
        <p:spPr>
          <a:xfrm>
            <a:off x="1533245" y="4956151"/>
            <a:ext cx="5060481" cy="133806"/>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4" name="Google Shape;234;p27"/>
          <p:cNvSpPr/>
          <p:nvPr/>
        </p:nvSpPr>
        <p:spPr>
          <a:xfrm>
            <a:off x="1533245" y="2213782"/>
            <a:ext cx="3563856" cy="3963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5" name="Google Shape;235;p27"/>
          <p:cNvSpPr/>
          <p:nvPr/>
        </p:nvSpPr>
        <p:spPr>
          <a:xfrm>
            <a:off x="1533245" y="3195585"/>
            <a:ext cx="3563856" cy="2190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6" name="Google Shape;236;p27"/>
          <p:cNvSpPr/>
          <p:nvPr/>
        </p:nvSpPr>
        <p:spPr>
          <a:xfrm>
            <a:off x="5908826" y="4595835"/>
            <a:ext cx="684900" cy="144600"/>
          </a:xfrm>
          <a:prstGeom prst="rect">
            <a:avLst/>
          </a:prstGeom>
          <a:solidFill>
            <a:schemeClr val="dk1"/>
          </a:solidFill>
          <a:ln w="19050" cap="rnd" cmpd="sng">
            <a:solidFill>
              <a:srgbClr val="001D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37" name="Google Shape;237;p27"/>
          <p:cNvSpPr txBox="1"/>
          <p:nvPr/>
        </p:nvSpPr>
        <p:spPr>
          <a:xfrm>
            <a:off x="6258590" y="2175547"/>
            <a:ext cx="3709275" cy="1127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1350" b="1" dirty="0">
                <a:solidFill>
                  <a:srgbClr val="FF0000"/>
                </a:solidFill>
                <a:latin typeface="Nunito Sans"/>
                <a:ea typeface="Nunito Sans"/>
                <a:cs typeface="Nunito Sans"/>
                <a:sym typeface="Nunito Sans"/>
              </a:rPr>
              <a:t>4</a:t>
            </a:r>
            <a:r>
              <a:rPr lang="en-US" sz="1350" b="1" dirty="0" smtClean="0">
                <a:solidFill>
                  <a:srgbClr val="FF0000"/>
                </a:solidFill>
                <a:latin typeface="Nunito Sans"/>
                <a:ea typeface="Nunito Sans"/>
                <a:cs typeface="Nunito Sans"/>
                <a:sym typeface="Nunito Sans"/>
              </a:rPr>
              <a:t>. </a:t>
            </a:r>
            <a:r>
              <a:rPr lang="en-US" sz="1200" b="1" dirty="0">
                <a:solidFill>
                  <a:srgbClr val="FF0000"/>
                </a:solidFill>
                <a:latin typeface="Nunito Sans"/>
                <a:ea typeface="Nunito Sans"/>
                <a:cs typeface="Nunito Sans"/>
                <a:sym typeface="Nunito Sans"/>
              </a:rPr>
              <a:t>Click here to </a:t>
            </a:r>
            <a:r>
              <a:rPr lang="en-US" sz="1200" b="1" dirty="0" smtClean="0">
                <a:solidFill>
                  <a:srgbClr val="FF0000"/>
                </a:solidFill>
                <a:latin typeface="Nunito Sans"/>
                <a:ea typeface="Nunito Sans"/>
                <a:cs typeface="Nunito Sans"/>
                <a:sym typeface="Nunito Sans"/>
              </a:rPr>
              <a:t>upload documents:</a:t>
            </a:r>
          </a:p>
          <a:p>
            <a:pPr marL="742950" lvl="0" indent="-285750" algn="l" rtl="0">
              <a:spcBef>
                <a:spcPts val="0"/>
              </a:spcBef>
              <a:spcAft>
                <a:spcPts val="0"/>
              </a:spcAft>
              <a:buFont typeface="Arial" panose="020B0604020202020204" pitchFamily="34" charset="0"/>
              <a:buChar char="•"/>
            </a:pPr>
            <a:r>
              <a:rPr lang="en-US" sz="1200" b="1" dirty="0" smtClean="0">
                <a:solidFill>
                  <a:srgbClr val="FF0000"/>
                </a:solidFill>
                <a:latin typeface="Nunito Sans"/>
                <a:ea typeface="Nunito Sans"/>
                <a:cs typeface="Nunito Sans"/>
                <a:sym typeface="Nunito Sans"/>
              </a:rPr>
              <a:t>Upload the Grantee Progress Report as a Progress Document. </a:t>
            </a:r>
          </a:p>
          <a:p>
            <a:pPr marL="742950" lvl="0" indent="-285750" algn="l" rtl="0">
              <a:spcBef>
                <a:spcPts val="0"/>
              </a:spcBef>
              <a:spcAft>
                <a:spcPts val="0"/>
              </a:spcAft>
              <a:buFont typeface="Arial" panose="020B0604020202020204" pitchFamily="34" charset="0"/>
              <a:buChar char="•"/>
            </a:pPr>
            <a:r>
              <a:rPr lang="en-US" sz="1200" b="1" dirty="0" smtClean="0">
                <a:solidFill>
                  <a:srgbClr val="FF0000"/>
                </a:solidFill>
                <a:latin typeface="Nunito Sans"/>
                <a:ea typeface="Nunito Sans"/>
                <a:cs typeface="Nunito Sans"/>
                <a:sym typeface="Nunito Sans"/>
              </a:rPr>
              <a:t>Upload the IDC Reimbursement Worksheet as a Ledger Document.</a:t>
            </a:r>
          </a:p>
          <a:p>
            <a:pPr marL="742950" lvl="0" indent="-285750" algn="l" rtl="0">
              <a:spcBef>
                <a:spcPts val="0"/>
              </a:spcBef>
              <a:spcAft>
                <a:spcPts val="0"/>
              </a:spcAft>
              <a:buFont typeface="Arial" panose="020B0604020202020204" pitchFamily="34" charset="0"/>
              <a:buChar char="•"/>
            </a:pPr>
            <a:r>
              <a:rPr lang="en-US" sz="1200" b="1" dirty="0" smtClean="0">
                <a:solidFill>
                  <a:srgbClr val="FF0000"/>
                </a:solidFill>
                <a:latin typeface="Nunito Sans"/>
                <a:ea typeface="Nunito Sans"/>
                <a:cs typeface="Nunito Sans"/>
                <a:sym typeface="Nunito Sans"/>
              </a:rPr>
              <a:t>If using a Budget Detail Report upload that as a Ledger Document as well.  </a:t>
            </a:r>
            <a:endParaRPr sz="1200" b="1" dirty="0">
              <a:solidFill>
                <a:srgbClr val="FF0000"/>
              </a:solidFill>
              <a:latin typeface="Nunito Sans"/>
              <a:ea typeface="Nunito Sans"/>
              <a:cs typeface="Nunito Sans"/>
              <a:sym typeface="Nunito Sans"/>
            </a:endParaRPr>
          </a:p>
        </p:txBody>
      </p:sp>
      <p:sp>
        <p:nvSpPr>
          <p:cNvPr id="238" name="Google Shape;238;p27"/>
          <p:cNvSpPr txBox="1"/>
          <p:nvPr/>
        </p:nvSpPr>
        <p:spPr>
          <a:xfrm>
            <a:off x="4725352" y="5382709"/>
            <a:ext cx="4452842" cy="15190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b="1" dirty="0">
                <a:solidFill>
                  <a:srgbClr val="FF0000"/>
                </a:solidFill>
                <a:latin typeface="Nunito Sans" panose="00000500000000000000" pitchFamily="2" charset="0"/>
                <a:ea typeface="Nunito Sans"/>
                <a:cs typeface="Nunito Sans"/>
                <a:sym typeface="Nunito Sans"/>
              </a:rPr>
              <a:t>5</a:t>
            </a:r>
            <a:r>
              <a:rPr lang="en-US" sz="1350" b="1" dirty="0" smtClean="0">
                <a:solidFill>
                  <a:srgbClr val="FF0000"/>
                </a:solidFill>
                <a:latin typeface="Nunito Sans" panose="00000500000000000000" pitchFamily="2" charset="0"/>
                <a:ea typeface="Nunito Sans"/>
                <a:cs typeface="Nunito Sans"/>
                <a:sym typeface="Nunito Sans"/>
              </a:rPr>
              <a:t>. </a:t>
            </a:r>
            <a:r>
              <a:rPr lang="en-US" sz="1200" b="1" dirty="0" smtClean="0">
                <a:solidFill>
                  <a:srgbClr val="FF0000"/>
                </a:solidFill>
                <a:latin typeface="Nunito Sans" panose="00000500000000000000" pitchFamily="2" charset="0"/>
                <a:ea typeface="Nunito Sans"/>
                <a:cs typeface="Nunito Sans"/>
                <a:sym typeface="Nunito Sans"/>
              </a:rPr>
              <a:t>When you finish all previous steps: </a:t>
            </a:r>
          </a:p>
          <a:p>
            <a:pPr marL="285750" lvl="0" indent="-285750" algn="l" rtl="0">
              <a:spcBef>
                <a:spcPts val="0"/>
              </a:spcBef>
              <a:spcAft>
                <a:spcPts val="0"/>
              </a:spcAft>
              <a:buFont typeface="Arial" panose="020B0604020202020204" pitchFamily="34" charset="0"/>
              <a:buChar char="•"/>
            </a:pPr>
            <a:r>
              <a:rPr lang="en-US" sz="1200" b="1" dirty="0" smtClean="0">
                <a:solidFill>
                  <a:srgbClr val="FF0000"/>
                </a:solidFill>
                <a:latin typeface="Nunito Sans" panose="00000500000000000000" pitchFamily="2" charset="0"/>
                <a:ea typeface="Nunito Sans"/>
                <a:cs typeface="Nunito Sans"/>
                <a:sym typeface="Nunito Sans"/>
              </a:rPr>
              <a:t>The </a:t>
            </a:r>
            <a:r>
              <a:rPr lang="en-US" sz="1200" b="1" dirty="0">
                <a:solidFill>
                  <a:srgbClr val="FF0000"/>
                </a:solidFill>
                <a:latin typeface="Nunito Sans" panose="00000500000000000000" pitchFamily="2" charset="0"/>
                <a:ea typeface="Nunito Sans"/>
                <a:cs typeface="Nunito Sans"/>
                <a:sym typeface="Nunito Sans"/>
              </a:rPr>
              <a:t>grant project director should click </a:t>
            </a:r>
            <a:r>
              <a:rPr lang="en-US" sz="1200" b="1" dirty="0" smtClean="0">
                <a:solidFill>
                  <a:srgbClr val="FF0000"/>
                </a:solidFill>
                <a:latin typeface="Nunito Sans" panose="00000500000000000000" pitchFamily="2" charset="0"/>
                <a:ea typeface="Nunito Sans"/>
                <a:cs typeface="Nunito Sans"/>
                <a:sym typeface="Nunito Sans"/>
              </a:rPr>
              <a:t>“Sign”. </a:t>
            </a:r>
          </a:p>
          <a:p>
            <a:pPr marL="285750" lvl="0" indent="-285750" algn="l" rtl="0">
              <a:spcBef>
                <a:spcPts val="0"/>
              </a:spcBef>
              <a:spcAft>
                <a:spcPts val="0"/>
              </a:spcAft>
              <a:buFont typeface="Arial" panose="020B0604020202020204" pitchFamily="34" charset="0"/>
              <a:buChar char="•"/>
            </a:pPr>
            <a:r>
              <a:rPr lang="en-US" sz="1200" b="1" dirty="0" smtClean="0">
                <a:solidFill>
                  <a:srgbClr val="FF0000"/>
                </a:solidFill>
                <a:latin typeface="Nunito Sans" panose="00000500000000000000" pitchFamily="2" charset="0"/>
                <a:ea typeface="Nunito Sans"/>
                <a:cs typeface="Nunito Sans"/>
                <a:sym typeface="Nunito Sans"/>
              </a:rPr>
              <a:t>You have the ability to un-sign and edit if needed before the IDC processes the request.</a:t>
            </a:r>
          </a:p>
          <a:p>
            <a:pPr marL="285750" lvl="0" indent="-285750" algn="l" rtl="0">
              <a:spcBef>
                <a:spcPts val="0"/>
              </a:spcBef>
              <a:spcAft>
                <a:spcPts val="0"/>
              </a:spcAft>
              <a:buFont typeface="Arial" panose="020B0604020202020204" pitchFamily="34" charset="0"/>
              <a:buChar char="•"/>
            </a:pPr>
            <a:r>
              <a:rPr lang="en-US" sz="1200" b="1" dirty="0" smtClean="0">
                <a:solidFill>
                  <a:srgbClr val="FF0000"/>
                </a:solidFill>
                <a:latin typeface="Nunito Sans" panose="00000500000000000000" pitchFamily="2" charset="0"/>
                <a:ea typeface="Nunito Sans"/>
                <a:cs typeface="Nunito Sans"/>
                <a:sym typeface="Nunito Sans"/>
              </a:rPr>
              <a:t>For faster processing, email gregbates@utah.gov when you have submitted. </a:t>
            </a:r>
            <a:endParaRPr sz="1200" b="1" dirty="0">
              <a:solidFill>
                <a:srgbClr val="FF0000"/>
              </a:solidFill>
              <a:latin typeface="Nunito Sans" panose="00000500000000000000" pitchFamily="2" charset="0"/>
              <a:ea typeface="Nunito Sans"/>
              <a:cs typeface="Nunito Sans"/>
              <a:sym typeface="Nuni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677334" y="135038"/>
            <a:ext cx="8596668" cy="132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Nunito Sans"/>
              <a:buNone/>
            </a:pPr>
            <a:r>
              <a:rPr lang="en-US" sz="3600" b="0" i="0" u="none" strike="noStrike" cap="none" dirty="0" smtClean="0">
                <a:solidFill>
                  <a:schemeClr val="accent1"/>
                </a:solidFill>
                <a:latin typeface="Nunito Sans"/>
                <a:ea typeface="Nunito Sans"/>
                <a:cs typeface="Nunito Sans"/>
                <a:sym typeface="Nunito Sans"/>
              </a:rPr>
              <a:t>Frequently Asked Questions</a:t>
            </a:r>
            <a:endParaRPr sz="3600" b="0" i="0" u="none" strike="noStrike" cap="none" dirty="0">
              <a:solidFill>
                <a:schemeClr val="accent1"/>
              </a:solidFill>
              <a:latin typeface="Nunito Sans"/>
              <a:ea typeface="Nunito Sans"/>
              <a:cs typeface="Nunito Sans"/>
              <a:sym typeface="Nunito Sans"/>
            </a:endParaRPr>
          </a:p>
        </p:txBody>
      </p:sp>
      <p:sp>
        <p:nvSpPr>
          <p:cNvPr id="244" name="Google Shape;244;p28"/>
          <p:cNvSpPr txBox="1">
            <a:spLocks noGrp="1"/>
          </p:cNvSpPr>
          <p:nvPr>
            <p:ph type="body" idx="1"/>
          </p:nvPr>
        </p:nvSpPr>
        <p:spPr>
          <a:xfrm>
            <a:off x="677334" y="795438"/>
            <a:ext cx="8813907" cy="5635592"/>
          </a:xfrm>
          <a:prstGeom prst="rect">
            <a:avLst/>
          </a:prstGeom>
          <a:noFill/>
          <a:ln>
            <a:noFill/>
          </a:ln>
        </p:spPr>
        <p:txBody>
          <a:bodyPr spcFirstLastPara="1" wrap="square" lIns="91425" tIns="45700" rIns="91425" bIns="45700" anchor="t" anchorCtr="0">
            <a:noAutofit/>
          </a:bodyPr>
          <a:lstStyle/>
          <a:p>
            <a:pPr marL="0" marR="0" lvl="0" indent="0" algn="l" rtl="0">
              <a:spcBef>
                <a:spcPts val="1000"/>
              </a:spcBef>
              <a:spcAft>
                <a:spcPts val="0"/>
              </a:spcAft>
              <a:buClr>
                <a:schemeClr val="accent1"/>
              </a:buClr>
              <a:buSzPts val="960"/>
              <a:buFont typeface="Noto Sans Symbols"/>
              <a:buNone/>
            </a:pPr>
            <a:r>
              <a:rPr lang="en-US" sz="1100" b="1" i="0" u="none" strike="noStrike" cap="none" dirty="0">
                <a:solidFill>
                  <a:srgbClr val="3F3F3F"/>
                </a:solidFill>
                <a:latin typeface="Nunito Sans"/>
                <a:ea typeface="Nunito Sans"/>
                <a:cs typeface="Nunito Sans"/>
                <a:sym typeface="Nunito Sans"/>
              </a:rPr>
              <a:t>Q: </a:t>
            </a:r>
            <a:r>
              <a:rPr lang="en-US" sz="1100" b="1" dirty="0" smtClean="0">
                <a:latin typeface="Nunito Sans"/>
                <a:ea typeface="Nunito Sans"/>
                <a:cs typeface="Nunito Sans"/>
                <a:sym typeface="Nunito Sans"/>
              </a:rPr>
              <a:t>What expenses should be included? </a:t>
            </a:r>
            <a:endParaRPr lang="en-US" sz="1100" b="1" i="0" u="none" strike="noStrike" cap="none" dirty="0" smtClean="0">
              <a:solidFill>
                <a:srgbClr val="3F3F3F"/>
              </a:solidFill>
              <a:latin typeface="Nunito Sans"/>
              <a:ea typeface="Nunito Sans"/>
              <a:cs typeface="Nunito Sans"/>
              <a:sym typeface="Nunito Sans"/>
            </a:endParaRPr>
          </a:p>
          <a:p>
            <a:pPr marL="0" marR="0" lvl="0" indent="0" algn="l" rtl="0">
              <a:spcBef>
                <a:spcPts val="1000"/>
              </a:spcBef>
              <a:spcAft>
                <a:spcPts val="0"/>
              </a:spcAft>
              <a:buClr>
                <a:schemeClr val="accent1"/>
              </a:buClr>
              <a:buSzPts val="960"/>
              <a:buFont typeface="Noto Sans Symbols"/>
              <a:buNone/>
            </a:pPr>
            <a:r>
              <a:rPr lang="en-US" sz="1100" dirty="0" smtClean="0">
                <a:latin typeface="Nunito Sans"/>
                <a:ea typeface="Nunito Sans"/>
                <a:cs typeface="Nunito Sans"/>
                <a:sym typeface="Nunito Sans"/>
              </a:rPr>
              <a:t>A: All expenses should be included for the period for which they are incurred. Expenses must be paid before they can be reimbursed. If you have an expense to report for a past period due to late payment of the expense, contact the grant program manager for instruction on submitting a supplemental request for the previous period.</a:t>
            </a:r>
            <a:endParaRPr lang="en-US" sz="1100" i="0" u="none" strike="noStrike" cap="none" dirty="0" smtClean="0">
              <a:solidFill>
                <a:srgbClr val="3F3F3F"/>
              </a:solidFill>
              <a:latin typeface="Nunito Sans"/>
              <a:ea typeface="Nunito Sans"/>
              <a:cs typeface="Nunito Sans"/>
              <a:sym typeface="Nunito Sans"/>
            </a:endParaRPr>
          </a:p>
          <a:p>
            <a:pPr marL="0" marR="0" lvl="0" indent="0" algn="l" rtl="0">
              <a:spcBef>
                <a:spcPts val="1000"/>
              </a:spcBef>
              <a:spcAft>
                <a:spcPts val="0"/>
              </a:spcAft>
              <a:buClr>
                <a:schemeClr val="accent1"/>
              </a:buClr>
              <a:buSzPts val="960"/>
              <a:buFont typeface="Noto Sans Symbols"/>
              <a:buNone/>
            </a:pPr>
            <a:r>
              <a:rPr lang="en-US" sz="1100" b="1" dirty="0" smtClean="0">
                <a:latin typeface="Nunito Sans"/>
                <a:ea typeface="Nunito Sans"/>
                <a:cs typeface="Nunito Sans"/>
                <a:sym typeface="Nunito Sans"/>
              </a:rPr>
              <a:t>Q: </a:t>
            </a:r>
            <a:r>
              <a:rPr lang="en-US" sz="1100" b="1" i="0" u="none" strike="noStrike" cap="none" dirty="0" smtClean="0">
                <a:solidFill>
                  <a:srgbClr val="3F3F3F"/>
                </a:solidFill>
                <a:latin typeface="Nunito Sans"/>
                <a:ea typeface="Nunito Sans"/>
                <a:cs typeface="Nunito Sans"/>
                <a:sym typeface="Nunito Sans"/>
              </a:rPr>
              <a:t>What </a:t>
            </a:r>
            <a:r>
              <a:rPr lang="en-US" sz="1100" b="1" i="0" u="none" strike="noStrike" cap="none" dirty="0">
                <a:solidFill>
                  <a:srgbClr val="3F3F3F"/>
                </a:solidFill>
                <a:latin typeface="Nunito Sans"/>
                <a:ea typeface="Nunito Sans"/>
                <a:cs typeface="Nunito Sans"/>
                <a:sym typeface="Nunito Sans"/>
              </a:rPr>
              <a:t>if the </a:t>
            </a:r>
            <a:r>
              <a:rPr lang="en-US" sz="1100" b="1" i="0" u="none" strike="noStrike" cap="none" dirty="0" smtClean="0">
                <a:solidFill>
                  <a:srgbClr val="3F3F3F"/>
                </a:solidFill>
                <a:latin typeface="Nunito Sans"/>
                <a:ea typeface="Nunito Sans"/>
                <a:cs typeface="Nunito Sans"/>
                <a:sym typeface="Nunito Sans"/>
              </a:rPr>
              <a:t>project director </a:t>
            </a:r>
            <a:r>
              <a:rPr lang="en-US" sz="1100" b="1" i="0" u="none" strike="noStrike" cap="none" dirty="0">
                <a:solidFill>
                  <a:srgbClr val="3F3F3F"/>
                </a:solidFill>
                <a:latin typeface="Nunito Sans"/>
                <a:ea typeface="Nunito Sans"/>
                <a:cs typeface="Nunito Sans"/>
                <a:sym typeface="Nunito Sans"/>
              </a:rPr>
              <a:t>discovers a mistake </a:t>
            </a:r>
            <a:r>
              <a:rPr lang="en-US" sz="1100" b="1" i="0" u="none" strike="noStrike" cap="none" dirty="0" smtClean="0">
                <a:solidFill>
                  <a:srgbClr val="3F3F3F"/>
                </a:solidFill>
                <a:latin typeface="Nunito Sans"/>
                <a:ea typeface="Nunito Sans"/>
                <a:cs typeface="Nunito Sans"/>
                <a:sym typeface="Nunito Sans"/>
              </a:rPr>
              <a:t>in GMS after </a:t>
            </a:r>
            <a:r>
              <a:rPr lang="en-US" sz="1100" b="1" i="0" u="none" strike="noStrike" cap="none" dirty="0">
                <a:solidFill>
                  <a:srgbClr val="3F3F3F"/>
                </a:solidFill>
                <a:latin typeface="Nunito Sans"/>
                <a:ea typeface="Nunito Sans"/>
                <a:cs typeface="Nunito Sans"/>
                <a:sym typeface="Nunito Sans"/>
              </a:rPr>
              <a:t>they have signed?</a:t>
            </a:r>
            <a:endParaRPr sz="1100" dirty="0"/>
          </a:p>
          <a:p>
            <a:pPr marL="0" marR="0" lvl="0" indent="0" algn="l" rtl="0">
              <a:spcBef>
                <a:spcPts val="1000"/>
              </a:spcBef>
              <a:spcAft>
                <a:spcPts val="600"/>
              </a:spcAft>
              <a:buClr>
                <a:schemeClr val="accent1"/>
              </a:buClr>
              <a:buSzPts val="960"/>
              <a:buFont typeface="Noto Sans Symbols"/>
              <a:buNone/>
            </a:pPr>
            <a:r>
              <a:rPr lang="en-US" sz="1100" b="0" i="0" u="none" strike="noStrike" cap="none" dirty="0">
                <a:solidFill>
                  <a:srgbClr val="3F3F3F"/>
                </a:solidFill>
                <a:latin typeface="Nunito Sans"/>
                <a:ea typeface="Nunito Sans"/>
                <a:cs typeface="Nunito Sans"/>
                <a:sym typeface="Nunito Sans"/>
              </a:rPr>
              <a:t>A: The project </a:t>
            </a:r>
            <a:r>
              <a:rPr lang="en-US" sz="1100" b="0" i="0" u="none" strike="noStrike" cap="none" dirty="0" smtClean="0">
                <a:solidFill>
                  <a:srgbClr val="3F3F3F"/>
                </a:solidFill>
                <a:latin typeface="Nunito Sans"/>
                <a:ea typeface="Nunito Sans"/>
                <a:cs typeface="Nunito Sans"/>
                <a:sym typeface="Nunito Sans"/>
              </a:rPr>
              <a:t>director can un-sign and </a:t>
            </a:r>
            <a:r>
              <a:rPr lang="en-US" sz="1100" b="0" i="0" u="none" strike="noStrike" cap="none" dirty="0">
                <a:solidFill>
                  <a:srgbClr val="3F3F3F"/>
                </a:solidFill>
                <a:latin typeface="Nunito Sans"/>
                <a:ea typeface="Nunito Sans"/>
                <a:cs typeface="Nunito Sans"/>
                <a:sym typeface="Nunito Sans"/>
              </a:rPr>
              <a:t>fix the mistake </a:t>
            </a:r>
            <a:r>
              <a:rPr lang="en-US" sz="1100" b="0" i="0" u="none" strike="noStrike" cap="none" dirty="0" smtClean="0">
                <a:solidFill>
                  <a:srgbClr val="3F3F3F"/>
                </a:solidFill>
                <a:latin typeface="Nunito Sans"/>
                <a:ea typeface="Nunito Sans"/>
                <a:cs typeface="Nunito Sans"/>
                <a:sym typeface="Nunito Sans"/>
              </a:rPr>
              <a:t>and then re-sign. If the mistake is discovered after the IDC has processed and signed, please contact the IDC </a:t>
            </a:r>
            <a:r>
              <a:rPr lang="en-US" sz="1100" dirty="0">
                <a:latin typeface="Nunito Sans"/>
                <a:ea typeface="Nunito Sans"/>
                <a:cs typeface="Nunito Sans"/>
                <a:sym typeface="Nunito Sans"/>
              </a:rPr>
              <a:t>g</a:t>
            </a:r>
            <a:r>
              <a:rPr lang="en-US" sz="1100" b="0" i="0" u="none" strike="noStrike" cap="none" dirty="0" smtClean="0">
                <a:solidFill>
                  <a:srgbClr val="3F3F3F"/>
                </a:solidFill>
                <a:latin typeface="Nunito Sans"/>
                <a:ea typeface="Nunito Sans"/>
                <a:cs typeface="Nunito Sans"/>
                <a:sym typeface="Nunito Sans"/>
              </a:rPr>
              <a:t>rant m</a:t>
            </a:r>
            <a:r>
              <a:rPr lang="en-US" sz="1100" dirty="0" smtClean="0">
                <a:latin typeface="Nunito Sans"/>
                <a:ea typeface="Nunito Sans"/>
                <a:cs typeface="Nunito Sans"/>
                <a:sym typeface="Nunito Sans"/>
              </a:rPr>
              <a:t>a</a:t>
            </a:r>
            <a:r>
              <a:rPr lang="en-US" sz="1100" b="0" i="0" u="none" strike="noStrike" cap="none" dirty="0" smtClean="0">
                <a:solidFill>
                  <a:srgbClr val="3F3F3F"/>
                </a:solidFill>
                <a:latin typeface="Nunito Sans"/>
                <a:ea typeface="Nunito Sans"/>
                <a:cs typeface="Nunito Sans"/>
                <a:sym typeface="Nunito Sans"/>
              </a:rPr>
              <a:t>nager for assistance.</a:t>
            </a:r>
            <a:endParaRPr lang="en-US" sz="1100" dirty="0">
              <a:latin typeface="Nunito Sans"/>
              <a:ea typeface="Nunito Sans"/>
              <a:cs typeface="Nunito Sans"/>
              <a:sym typeface="Nunito Sans"/>
            </a:endParaRPr>
          </a:p>
          <a:p>
            <a:pPr marL="0" marR="0" lvl="0" indent="0" algn="l" rtl="0">
              <a:spcBef>
                <a:spcPts val="1000"/>
              </a:spcBef>
              <a:spcAft>
                <a:spcPts val="0"/>
              </a:spcAft>
              <a:buClr>
                <a:schemeClr val="accent1"/>
              </a:buClr>
              <a:buSzPts val="960"/>
              <a:buFont typeface="Noto Sans Symbols"/>
              <a:buNone/>
            </a:pPr>
            <a:r>
              <a:rPr lang="en-US" sz="1100" b="1" i="0" u="none" strike="noStrike" cap="none" dirty="0" smtClean="0">
                <a:solidFill>
                  <a:srgbClr val="3F3F3F"/>
                </a:solidFill>
                <a:latin typeface="Nunito Sans"/>
                <a:ea typeface="Nunito Sans"/>
                <a:cs typeface="Nunito Sans"/>
                <a:sym typeface="Nunito Sans"/>
              </a:rPr>
              <a:t>Q</a:t>
            </a:r>
            <a:r>
              <a:rPr lang="en-US" sz="1100" b="1" i="0" u="none" strike="noStrike" cap="none" dirty="0">
                <a:solidFill>
                  <a:srgbClr val="3F3F3F"/>
                </a:solidFill>
                <a:latin typeface="Nunito Sans"/>
                <a:ea typeface="Nunito Sans"/>
                <a:cs typeface="Nunito Sans"/>
                <a:sym typeface="Nunito Sans"/>
              </a:rPr>
              <a:t>: What happens when </a:t>
            </a:r>
            <a:r>
              <a:rPr lang="en-US" sz="1100" b="1" i="0" u="none" strike="noStrike" cap="none" dirty="0" smtClean="0">
                <a:solidFill>
                  <a:srgbClr val="3F3F3F"/>
                </a:solidFill>
                <a:latin typeface="Nunito Sans"/>
                <a:ea typeface="Nunito Sans"/>
                <a:cs typeface="Nunito Sans"/>
                <a:sym typeface="Nunito Sans"/>
              </a:rPr>
              <a:t>GMS will </a:t>
            </a:r>
            <a:r>
              <a:rPr lang="en-US" sz="1100" b="1" i="0" u="none" strike="noStrike" cap="none" dirty="0">
                <a:solidFill>
                  <a:srgbClr val="3F3F3F"/>
                </a:solidFill>
                <a:latin typeface="Nunito Sans"/>
                <a:ea typeface="Nunito Sans"/>
                <a:cs typeface="Nunito Sans"/>
                <a:sym typeface="Nunito Sans"/>
              </a:rPr>
              <a:t>not allow me to sign?</a:t>
            </a:r>
            <a:endParaRPr sz="1100" dirty="0"/>
          </a:p>
          <a:p>
            <a:pPr marL="0" marR="0" lvl="0" indent="0" algn="l" rtl="0">
              <a:spcBef>
                <a:spcPts val="1000"/>
              </a:spcBef>
              <a:spcAft>
                <a:spcPts val="600"/>
              </a:spcAft>
              <a:buClr>
                <a:schemeClr val="accent1"/>
              </a:buClr>
              <a:buSzPts val="960"/>
              <a:buFont typeface="Noto Sans Symbols"/>
              <a:buNone/>
            </a:pPr>
            <a:r>
              <a:rPr lang="en-US" sz="1100" b="0" i="0" u="none" strike="noStrike" cap="none" dirty="0">
                <a:solidFill>
                  <a:srgbClr val="3F3F3F"/>
                </a:solidFill>
                <a:latin typeface="Nunito Sans"/>
                <a:ea typeface="Nunito Sans"/>
                <a:cs typeface="Nunito Sans"/>
                <a:sym typeface="Nunito Sans"/>
              </a:rPr>
              <a:t>A: </a:t>
            </a:r>
            <a:r>
              <a:rPr lang="en-US" sz="1100" dirty="0" smtClean="0">
                <a:latin typeface="Nunito Sans"/>
                <a:ea typeface="Nunito Sans"/>
                <a:cs typeface="Nunito Sans"/>
                <a:sym typeface="Nunito Sans"/>
              </a:rPr>
              <a:t>This</a:t>
            </a:r>
            <a:r>
              <a:rPr lang="en-US" sz="1100" b="0" i="0" u="none" strike="noStrike" cap="none" dirty="0" smtClean="0">
                <a:solidFill>
                  <a:srgbClr val="3F3F3F"/>
                </a:solidFill>
                <a:latin typeface="Nunito Sans"/>
                <a:ea typeface="Nunito Sans"/>
                <a:cs typeface="Nunito Sans"/>
                <a:sym typeface="Nunito Sans"/>
              </a:rPr>
              <a:t> </a:t>
            </a:r>
            <a:r>
              <a:rPr lang="en-US" sz="1100" b="0" i="0" u="none" strike="noStrike" cap="none" dirty="0">
                <a:solidFill>
                  <a:srgbClr val="3F3F3F"/>
                </a:solidFill>
                <a:latin typeface="Nunito Sans"/>
                <a:ea typeface="Nunito Sans"/>
                <a:cs typeface="Nunito Sans"/>
                <a:sym typeface="Nunito Sans"/>
              </a:rPr>
              <a:t>is likely </a:t>
            </a:r>
            <a:r>
              <a:rPr lang="en-US" sz="1100" b="0" i="0" u="none" strike="noStrike" cap="none" dirty="0" smtClean="0">
                <a:solidFill>
                  <a:srgbClr val="3F3F3F"/>
                </a:solidFill>
                <a:latin typeface="Nunito Sans"/>
                <a:ea typeface="Nunito Sans"/>
                <a:cs typeface="Nunito Sans"/>
                <a:sym typeface="Nunito Sans"/>
              </a:rPr>
              <a:t>due to the </a:t>
            </a:r>
            <a:r>
              <a:rPr lang="en-US" sz="1100" b="0" i="0" u="none" strike="noStrike" cap="none" dirty="0">
                <a:solidFill>
                  <a:srgbClr val="3F3F3F"/>
                </a:solidFill>
                <a:latin typeface="Nunito Sans"/>
                <a:ea typeface="Nunito Sans"/>
                <a:cs typeface="Nunito Sans"/>
                <a:sym typeface="Nunito Sans"/>
              </a:rPr>
              <a:t>total amounts </a:t>
            </a:r>
            <a:r>
              <a:rPr lang="en-US" sz="1100" b="0" i="0" u="none" strike="noStrike" cap="none" dirty="0" smtClean="0">
                <a:solidFill>
                  <a:srgbClr val="3F3F3F"/>
                </a:solidFill>
                <a:latin typeface="Nunito Sans"/>
                <a:ea typeface="Nunito Sans"/>
                <a:cs typeface="Nunito Sans"/>
                <a:sym typeface="Nunito Sans"/>
              </a:rPr>
              <a:t>not matching </a:t>
            </a:r>
            <a:r>
              <a:rPr lang="en-US" sz="1100" b="0" i="0" u="none" strike="noStrike" cap="none" dirty="0">
                <a:solidFill>
                  <a:srgbClr val="3F3F3F"/>
                </a:solidFill>
                <a:latin typeface="Nunito Sans"/>
                <a:ea typeface="Nunito Sans"/>
                <a:cs typeface="Nunito Sans"/>
                <a:sym typeface="Nunito Sans"/>
              </a:rPr>
              <a:t>or the </a:t>
            </a:r>
            <a:r>
              <a:rPr lang="en-US" sz="1100" b="0" i="0" u="none" strike="noStrike" cap="none" dirty="0" smtClean="0">
                <a:solidFill>
                  <a:srgbClr val="3F3F3F"/>
                </a:solidFill>
                <a:latin typeface="Nunito Sans"/>
                <a:ea typeface="Nunito Sans"/>
                <a:cs typeface="Nunito Sans"/>
                <a:sym typeface="Nunito Sans"/>
              </a:rPr>
              <a:t>documents </a:t>
            </a:r>
            <a:r>
              <a:rPr lang="en-US" sz="1100" b="0" i="0" u="none" strike="noStrike" cap="none" dirty="0">
                <a:solidFill>
                  <a:srgbClr val="3F3F3F"/>
                </a:solidFill>
                <a:latin typeface="Nunito Sans"/>
                <a:ea typeface="Nunito Sans"/>
                <a:cs typeface="Nunito Sans"/>
                <a:sym typeface="Nunito Sans"/>
              </a:rPr>
              <a:t>have not been uploaded. The total </a:t>
            </a:r>
            <a:r>
              <a:rPr lang="en-US" sz="1100" b="0" i="0" u="none" strike="noStrike" cap="none" dirty="0" smtClean="0">
                <a:solidFill>
                  <a:srgbClr val="3F3F3F"/>
                </a:solidFill>
                <a:latin typeface="Nunito Sans"/>
                <a:ea typeface="Nunito Sans"/>
                <a:cs typeface="Nunito Sans"/>
                <a:sym typeface="Nunito Sans"/>
              </a:rPr>
              <a:t>Source</a:t>
            </a:r>
            <a:r>
              <a:rPr lang="en-US" sz="1100" dirty="0">
                <a:ea typeface="Nunito Sans"/>
                <a:cs typeface="Nunito Sans"/>
              </a:rPr>
              <a:t> </a:t>
            </a:r>
            <a:r>
              <a:rPr lang="en-US" sz="1100" b="0" i="0" u="none" strike="noStrike" cap="none" dirty="0" smtClean="0">
                <a:solidFill>
                  <a:srgbClr val="3F3F3F"/>
                </a:solidFill>
                <a:latin typeface="Nunito Sans"/>
                <a:ea typeface="Nunito Sans"/>
                <a:cs typeface="Nunito Sans"/>
                <a:sym typeface="Nunito Sans"/>
              </a:rPr>
              <a:t>of </a:t>
            </a:r>
            <a:r>
              <a:rPr lang="en-US" sz="1100" b="0" i="0" u="none" strike="noStrike" cap="none" dirty="0">
                <a:solidFill>
                  <a:srgbClr val="3F3F3F"/>
                </a:solidFill>
                <a:latin typeface="Nunito Sans"/>
                <a:ea typeface="Nunito Sans"/>
                <a:cs typeface="Nunito Sans"/>
                <a:sym typeface="Nunito Sans"/>
              </a:rPr>
              <a:t>Funds must equal the total Expenditures. If the amounts are different, you will see a red </a:t>
            </a:r>
            <a:r>
              <a:rPr lang="en-US" sz="1100" b="0" i="0" u="none" strike="noStrike" cap="none" dirty="0" smtClean="0">
                <a:solidFill>
                  <a:srgbClr val="3F3F3F"/>
                </a:solidFill>
                <a:latin typeface="Nunito Sans"/>
                <a:ea typeface="Nunito Sans"/>
                <a:cs typeface="Nunito Sans"/>
                <a:sym typeface="Nunito Sans"/>
              </a:rPr>
              <a:t>warning</a:t>
            </a:r>
            <a:r>
              <a:rPr lang="en-US" sz="1100" dirty="0">
                <a:ea typeface="Nunito Sans"/>
                <a:cs typeface="Nunito Sans"/>
              </a:rPr>
              <a:t> </a:t>
            </a:r>
            <a:r>
              <a:rPr lang="en-US" sz="1100" b="0" i="0" u="none" strike="noStrike" cap="none" dirty="0" smtClean="0">
                <a:solidFill>
                  <a:srgbClr val="3F3F3F"/>
                </a:solidFill>
                <a:latin typeface="Nunito Sans"/>
                <a:ea typeface="Nunito Sans"/>
                <a:cs typeface="Nunito Sans"/>
                <a:sym typeface="Nunito Sans"/>
              </a:rPr>
              <a:t>to </a:t>
            </a:r>
            <a:r>
              <a:rPr lang="en-US" sz="1100" b="0" i="0" u="none" strike="noStrike" cap="none" dirty="0">
                <a:solidFill>
                  <a:srgbClr val="3F3F3F"/>
                </a:solidFill>
                <a:latin typeface="Nunito Sans"/>
                <a:ea typeface="Nunito Sans"/>
                <a:cs typeface="Nunito Sans"/>
                <a:sym typeface="Nunito Sans"/>
              </a:rPr>
              <a:t>fix the entries</a:t>
            </a:r>
            <a:r>
              <a:rPr lang="en-US" sz="1100" b="0" i="0" u="none" strike="noStrike" cap="none" dirty="0" smtClean="0">
                <a:solidFill>
                  <a:srgbClr val="3F3F3F"/>
                </a:solidFill>
                <a:latin typeface="Nunito Sans"/>
                <a:ea typeface="Nunito Sans"/>
                <a:cs typeface="Nunito Sans"/>
                <a:sym typeface="Nunito Sans"/>
              </a:rPr>
              <a:t>. Contact the IDC grant manager if you are unable to resolve the issue.</a:t>
            </a:r>
            <a:endParaRPr sz="1100" dirty="0"/>
          </a:p>
          <a:p>
            <a:pPr marL="0" marR="0" lvl="0" indent="0" algn="l" rtl="0">
              <a:spcBef>
                <a:spcPts val="1000"/>
              </a:spcBef>
              <a:spcAft>
                <a:spcPts val="0"/>
              </a:spcAft>
              <a:buClr>
                <a:schemeClr val="accent1"/>
              </a:buClr>
              <a:buSzPts val="960"/>
              <a:buFont typeface="Noto Sans Symbols"/>
              <a:buNone/>
            </a:pPr>
            <a:r>
              <a:rPr lang="en-US" sz="1100" b="1" i="0" u="none" strike="noStrike" cap="none" dirty="0">
                <a:solidFill>
                  <a:srgbClr val="3F3F3F"/>
                </a:solidFill>
                <a:latin typeface="Nunito Sans"/>
                <a:ea typeface="Nunito Sans"/>
                <a:cs typeface="Nunito Sans"/>
                <a:sym typeface="Nunito Sans"/>
              </a:rPr>
              <a:t>Q: Can I view the prior reports for my grant?</a:t>
            </a:r>
            <a:endParaRPr sz="1100" dirty="0"/>
          </a:p>
          <a:p>
            <a:pPr marL="0" marR="0" lvl="0" indent="0" algn="l" rtl="0">
              <a:spcBef>
                <a:spcPts val="1000"/>
              </a:spcBef>
              <a:spcAft>
                <a:spcPts val="0"/>
              </a:spcAft>
              <a:buClr>
                <a:schemeClr val="accent1"/>
              </a:buClr>
              <a:buSzPts val="960"/>
              <a:buFont typeface="Noto Sans Symbols"/>
              <a:buNone/>
            </a:pPr>
            <a:r>
              <a:rPr lang="en-US" sz="1100" b="0" i="0" u="none" strike="noStrike" cap="none" dirty="0">
                <a:solidFill>
                  <a:srgbClr val="3F3F3F"/>
                </a:solidFill>
                <a:latin typeface="Nunito Sans"/>
                <a:ea typeface="Nunito Sans"/>
                <a:cs typeface="Nunito Sans"/>
                <a:sym typeface="Nunito Sans"/>
              </a:rPr>
              <a:t>A: Yes, just click on the month/quarter edit button</a:t>
            </a:r>
            <a:r>
              <a:rPr lang="en-US" sz="1100" b="0" i="0" u="none" strike="noStrike" cap="none" dirty="0" smtClean="0">
                <a:solidFill>
                  <a:srgbClr val="3F3F3F"/>
                </a:solidFill>
                <a:latin typeface="Nunito Sans"/>
                <a:ea typeface="Nunito Sans"/>
                <a:cs typeface="Nunito Sans"/>
                <a:sym typeface="Nunito Sans"/>
              </a:rPr>
              <a:t>. You also should be able to download previously submitted documents by clicking </a:t>
            </a:r>
            <a:r>
              <a:rPr lang="en-US" sz="1100" dirty="0" smtClean="0">
                <a:latin typeface="Nunito Sans"/>
                <a:ea typeface="Nunito Sans"/>
                <a:cs typeface="Nunito Sans"/>
                <a:sym typeface="Nunito Sans"/>
              </a:rPr>
              <a:t>on the document type link</a:t>
            </a:r>
            <a:r>
              <a:rPr lang="en-US" sz="1100" b="0" i="0" u="none" strike="noStrike" cap="none" dirty="0" smtClean="0">
                <a:solidFill>
                  <a:srgbClr val="3F3F3F"/>
                </a:solidFill>
                <a:latin typeface="Nunito Sans"/>
                <a:ea typeface="Nunito Sans"/>
                <a:cs typeface="Nunito Sans"/>
                <a:sym typeface="Nunito Sans"/>
              </a:rPr>
              <a:t>. </a:t>
            </a:r>
            <a:endParaRPr sz="1100" dirty="0"/>
          </a:p>
          <a:p>
            <a:pPr marL="0" marR="0" lvl="0" indent="0" algn="l" rtl="0">
              <a:spcBef>
                <a:spcPts val="1000"/>
              </a:spcBef>
              <a:spcAft>
                <a:spcPts val="0"/>
              </a:spcAft>
              <a:buClr>
                <a:schemeClr val="accent1"/>
              </a:buClr>
              <a:buSzPts val="960"/>
              <a:buFont typeface="Noto Sans Symbols"/>
              <a:buNone/>
            </a:pPr>
            <a:r>
              <a:rPr lang="en-US" sz="1100" b="1" i="0" u="none" strike="noStrike" cap="none" dirty="0">
                <a:solidFill>
                  <a:srgbClr val="3F3F3F"/>
                </a:solidFill>
                <a:latin typeface="Nunito Sans"/>
                <a:ea typeface="Nunito Sans"/>
                <a:cs typeface="Nunito Sans"/>
                <a:sym typeface="Nunito Sans"/>
              </a:rPr>
              <a:t>Q: Can I change information on a prior report that has been signed by the IDC </a:t>
            </a:r>
            <a:r>
              <a:rPr lang="en-US" sz="1100" b="1" i="0" u="none" strike="noStrike" cap="none" dirty="0" smtClean="0">
                <a:solidFill>
                  <a:srgbClr val="3F3F3F"/>
                </a:solidFill>
                <a:latin typeface="Nunito Sans"/>
                <a:ea typeface="Nunito Sans"/>
                <a:cs typeface="Nunito Sans"/>
                <a:sym typeface="Nunito Sans"/>
              </a:rPr>
              <a:t>officer </a:t>
            </a:r>
            <a:r>
              <a:rPr lang="en-US" sz="1100" b="1" i="0" u="none" strike="noStrike" cap="none" dirty="0">
                <a:solidFill>
                  <a:srgbClr val="3F3F3F"/>
                </a:solidFill>
                <a:latin typeface="Nunito Sans"/>
                <a:ea typeface="Nunito Sans"/>
                <a:cs typeface="Nunito Sans"/>
                <a:sym typeface="Nunito Sans"/>
              </a:rPr>
              <a:t>and </a:t>
            </a:r>
            <a:r>
              <a:rPr lang="en-US" sz="1100" b="1" i="0" u="none" strike="noStrike" cap="none" dirty="0" smtClean="0">
                <a:solidFill>
                  <a:srgbClr val="3F3F3F"/>
                </a:solidFill>
                <a:latin typeface="Nunito Sans"/>
                <a:ea typeface="Nunito Sans"/>
                <a:cs typeface="Nunito Sans"/>
                <a:sym typeface="Nunito Sans"/>
              </a:rPr>
              <a:t>reviewer</a:t>
            </a:r>
            <a:r>
              <a:rPr lang="en-US" sz="1100" b="1" i="0" u="none" strike="noStrike" cap="none" dirty="0">
                <a:solidFill>
                  <a:srgbClr val="3F3F3F"/>
                </a:solidFill>
                <a:latin typeface="Nunito Sans"/>
                <a:ea typeface="Nunito Sans"/>
                <a:cs typeface="Nunito Sans"/>
                <a:sym typeface="Nunito Sans"/>
              </a:rPr>
              <a:t>?</a:t>
            </a:r>
            <a:endParaRPr sz="1100" dirty="0"/>
          </a:p>
          <a:p>
            <a:pPr marL="0" marR="0" lvl="0" indent="0" algn="l" rtl="0">
              <a:spcBef>
                <a:spcPts val="1000"/>
              </a:spcBef>
              <a:spcAft>
                <a:spcPts val="600"/>
              </a:spcAft>
              <a:buClr>
                <a:schemeClr val="accent1"/>
              </a:buClr>
              <a:buSzPts val="960"/>
              <a:buFont typeface="Noto Sans Symbols"/>
              <a:buNone/>
            </a:pPr>
            <a:r>
              <a:rPr lang="en-US" sz="1100" b="0" i="0" u="none" strike="noStrike" cap="none" dirty="0">
                <a:solidFill>
                  <a:srgbClr val="3F3F3F"/>
                </a:solidFill>
                <a:latin typeface="Nunito Sans"/>
                <a:ea typeface="Nunito Sans"/>
                <a:cs typeface="Nunito Sans"/>
                <a:sym typeface="Nunito Sans"/>
              </a:rPr>
              <a:t>A: No. Once the IDC </a:t>
            </a:r>
            <a:r>
              <a:rPr lang="en-US" sz="1100" b="0" i="0" u="none" strike="noStrike" cap="none" dirty="0" smtClean="0">
                <a:solidFill>
                  <a:srgbClr val="3F3F3F"/>
                </a:solidFill>
                <a:latin typeface="Nunito Sans"/>
                <a:ea typeface="Nunito Sans"/>
                <a:cs typeface="Nunito Sans"/>
                <a:sym typeface="Nunito Sans"/>
              </a:rPr>
              <a:t>officer </a:t>
            </a:r>
            <a:r>
              <a:rPr lang="en-US" sz="1100" b="0" i="0" u="none" strike="noStrike" cap="none" dirty="0">
                <a:solidFill>
                  <a:srgbClr val="3F3F3F"/>
                </a:solidFill>
                <a:latin typeface="Nunito Sans"/>
                <a:ea typeface="Nunito Sans"/>
                <a:cs typeface="Nunito Sans"/>
                <a:sym typeface="Nunito Sans"/>
              </a:rPr>
              <a:t>and </a:t>
            </a:r>
            <a:r>
              <a:rPr lang="en-US" sz="1100" b="0" i="0" u="none" strike="noStrike" cap="none" dirty="0" smtClean="0">
                <a:solidFill>
                  <a:srgbClr val="3F3F3F"/>
                </a:solidFill>
                <a:latin typeface="Nunito Sans"/>
                <a:ea typeface="Nunito Sans"/>
                <a:cs typeface="Nunito Sans"/>
                <a:sym typeface="Nunito Sans"/>
              </a:rPr>
              <a:t>reviewer </a:t>
            </a:r>
            <a:r>
              <a:rPr lang="en-US" sz="1100" b="0" i="0" u="none" strike="noStrike" cap="none" dirty="0">
                <a:solidFill>
                  <a:srgbClr val="3F3F3F"/>
                </a:solidFill>
                <a:latin typeface="Nunito Sans"/>
                <a:ea typeface="Nunito Sans"/>
                <a:cs typeface="Nunito Sans"/>
                <a:sym typeface="Nunito Sans"/>
              </a:rPr>
              <a:t>have signed the report, you cannot make any </a:t>
            </a:r>
            <a:r>
              <a:rPr lang="en-US" sz="1100" b="0" i="0" u="none" strike="noStrike" cap="none" dirty="0" smtClean="0">
                <a:solidFill>
                  <a:srgbClr val="3F3F3F"/>
                </a:solidFill>
                <a:latin typeface="Nunito Sans"/>
                <a:ea typeface="Nunito Sans"/>
                <a:cs typeface="Nunito Sans"/>
                <a:sym typeface="Nunito Sans"/>
              </a:rPr>
              <a:t>changes.</a:t>
            </a:r>
            <a:r>
              <a:rPr lang="en-US" sz="1100" dirty="0">
                <a:ea typeface="Nunito Sans"/>
                <a:cs typeface="Nunito Sans"/>
              </a:rPr>
              <a:t> </a:t>
            </a:r>
            <a:r>
              <a:rPr lang="en-US" sz="1100" b="0" i="0" u="none" strike="noStrike" cap="none" dirty="0" smtClean="0">
                <a:solidFill>
                  <a:srgbClr val="3F3F3F"/>
                </a:solidFill>
                <a:latin typeface="Nunito Sans"/>
                <a:ea typeface="Nunito Sans"/>
                <a:cs typeface="Nunito Sans"/>
                <a:sym typeface="Nunito Sans"/>
              </a:rPr>
              <a:t>Please </a:t>
            </a:r>
            <a:r>
              <a:rPr lang="en-US" sz="1100" b="0" i="0" u="none" strike="noStrike" cap="none" dirty="0">
                <a:solidFill>
                  <a:srgbClr val="3F3F3F"/>
                </a:solidFill>
                <a:latin typeface="Nunito Sans"/>
                <a:ea typeface="Nunito Sans"/>
                <a:cs typeface="Nunito Sans"/>
                <a:sym typeface="Nunito Sans"/>
              </a:rPr>
              <a:t>contact your grant manager</a:t>
            </a:r>
            <a:r>
              <a:rPr lang="en-US" sz="1100" b="0" i="0" u="none" strike="noStrike" cap="none" dirty="0" smtClean="0">
                <a:solidFill>
                  <a:srgbClr val="3F3F3F"/>
                </a:solidFill>
                <a:latin typeface="Nunito Sans"/>
                <a:ea typeface="Nunito Sans"/>
                <a:cs typeface="Nunito Sans"/>
                <a:sym typeface="Nunito Sans"/>
              </a:rPr>
              <a:t>.</a:t>
            </a:r>
            <a:endParaRPr lang="en-US" sz="1100" dirty="0">
              <a:latin typeface="Nunito Sans"/>
              <a:sym typeface="Nunito Sans"/>
            </a:endParaRPr>
          </a:p>
          <a:p>
            <a:pPr marL="0" lvl="0" indent="0">
              <a:buSzPts val="960"/>
              <a:buNone/>
            </a:pPr>
            <a:r>
              <a:rPr lang="en-US" sz="1100" b="1" dirty="0">
                <a:latin typeface="Nunito Sans"/>
                <a:ea typeface="Nunito Sans"/>
                <a:cs typeface="Nunito Sans"/>
                <a:sym typeface="Nunito Sans"/>
              </a:rPr>
              <a:t>Q: </a:t>
            </a:r>
            <a:r>
              <a:rPr lang="en-US" sz="1100" b="1" dirty="0" smtClean="0">
                <a:latin typeface="Nunito Sans"/>
                <a:ea typeface="Nunito Sans"/>
                <a:cs typeface="Nunito Sans"/>
                <a:sym typeface="Nunito Sans"/>
              </a:rPr>
              <a:t>Does mileage have to be paid by the city/county prior to requesting reimbursement?</a:t>
            </a:r>
            <a:endParaRPr lang="en-US" sz="1100" dirty="0"/>
          </a:p>
          <a:p>
            <a:pPr marL="0" lvl="0" indent="0">
              <a:spcAft>
                <a:spcPts val="600"/>
              </a:spcAft>
              <a:buSzPts val="960"/>
              <a:buNone/>
            </a:pPr>
            <a:r>
              <a:rPr lang="en-US" sz="1100" dirty="0">
                <a:latin typeface="Nunito Sans"/>
                <a:ea typeface="Nunito Sans"/>
                <a:cs typeface="Nunito Sans"/>
                <a:sym typeface="Nunito Sans"/>
              </a:rPr>
              <a:t>A: </a:t>
            </a:r>
            <a:r>
              <a:rPr lang="en-US" sz="1100" dirty="0" smtClean="0">
                <a:latin typeface="Nunito Sans"/>
                <a:ea typeface="Nunito Sans"/>
                <a:cs typeface="Nunito Sans"/>
                <a:sym typeface="Nunito Sans"/>
              </a:rPr>
              <a:t>Yes. If an attorney has reported a travel expense it should be paid by the municipality before requesting reimbursement. The reimbursement should be reported in the quarter that the expense was paid by the county.</a:t>
            </a:r>
          </a:p>
          <a:p>
            <a:pPr marL="0" lvl="0" indent="0">
              <a:buSzPts val="960"/>
              <a:buNone/>
            </a:pPr>
            <a:r>
              <a:rPr lang="en-US" sz="1100" b="1" dirty="0" smtClean="0">
                <a:latin typeface="Nunito Sans"/>
                <a:ea typeface="Nunito Sans"/>
                <a:cs typeface="Nunito Sans"/>
                <a:sym typeface="Nunito Sans"/>
              </a:rPr>
              <a:t>Q</a:t>
            </a:r>
            <a:r>
              <a:rPr lang="en-US" sz="1100" b="1" dirty="0">
                <a:latin typeface="Nunito Sans"/>
                <a:ea typeface="Nunito Sans"/>
                <a:cs typeface="Nunito Sans"/>
                <a:sym typeface="Nunito Sans"/>
              </a:rPr>
              <a:t>: </a:t>
            </a:r>
            <a:r>
              <a:rPr lang="en-US" sz="1100" b="1" dirty="0" smtClean="0">
                <a:latin typeface="Nunito Sans"/>
                <a:ea typeface="Nunito Sans"/>
                <a:cs typeface="Nunito Sans"/>
                <a:sym typeface="Nunito Sans"/>
              </a:rPr>
              <a:t>If a pay period spans two quarters which reimbursement request should the pay check be included on?</a:t>
            </a:r>
            <a:endParaRPr lang="en-US" sz="1100" b="1" dirty="0">
              <a:latin typeface="Nunito Sans"/>
              <a:ea typeface="Nunito Sans"/>
              <a:cs typeface="Nunito Sans"/>
              <a:sym typeface="Nunito Sans"/>
            </a:endParaRPr>
          </a:p>
          <a:p>
            <a:pPr marL="0" lvl="0" indent="0">
              <a:buSzPts val="960"/>
              <a:buNone/>
            </a:pPr>
            <a:r>
              <a:rPr lang="en-US" sz="1100" dirty="0">
                <a:latin typeface="Nunito Sans"/>
                <a:ea typeface="Nunito Sans"/>
                <a:cs typeface="Nunito Sans"/>
                <a:sym typeface="Nunito Sans"/>
              </a:rPr>
              <a:t>A</a:t>
            </a:r>
            <a:r>
              <a:rPr lang="en-US" sz="1100" dirty="0" smtClean="0">
                <a:latin typeface="Nunito Sans"/>
                <a:ea typeface="Nunito Sans"/>
                <a:cs typeface="Nunito Sans"/>
                <a:sym typeface="Nunito Sans"/>
              </a:rPr>
              <a:t>: When spanning two quarters payroll should be submitted under the quarter in which it is actually paid. Example: A quarter ends December 31</a:t>
            </a:r>
            <a:r>
              <a:rPr lang="en-US" sz="1100" baseline="30000" dirty="0" smtClean="0">
                <a:latin typeface="Nunito Sans"/>
                <a:ea typeface="Nunito Sans"/>
                <a:cs typeface="Nunito Sans"/>
                <a:sym typeface="Nunito Sans"/>
              </a:rPr>
              <a:t>st</a:t>
            </a:r>
            <a:r>
              <a:rPr lang="en-US" sz="1100" dirty="0" smtClean="0">
                <a:latin typeface="Nunito Sans"/>
                <a:ea typeface="Nunito Sans"/>
                <a:cs typeface="Nunito Sans"/>
                <a:sym typeface="Nunito Sans"/>
              </a:rPr>
              <a:t> but the pay period spans December 24</a:t>
            </a:r>
            <a:r>
              <a:rPr lang="en-US" sz="1100" baseline="30000" dirty="0" smtClean="0">
                <a:latin typeface="Nunito Sans"/>
                <a:ea typeface="Nunito Sans"/>
                <a:cs typeface="Nunito Sans"/>
                <a:sym typeface="Nunito Sans"/>
              </a:rPr>
              <a:t>th</a:t>
            </a:r>
            <a:r>
              <a:rPr lang="en-US" sz="1100" dirty="0" smtClean="0">
                <a:latin typeface="Nunito Sans"/>
                <a:ea typeface="Nunito Sans"/>
                <a:cs typeface="Nunito Sans"/>
                <a:sym typeface="Nunito Sans"/>
              </a:rPr>
              <a:t> through January 7</a:t>
            </a:r>
            <a:r>
              <a:rPr lang="en-US" sz="1100" baseline="30000" dirty="0" smtClean="0">
                <a:latin typeface="Nunito Sans"/>
                <a:ea typeface="Nunito Sans"/>
                <a:cs typeface="Nunito Sans"/>
                <a:sym typeface="Nunito Sans"/>
              </a:rPr>
              <a:t>th</a:t>
            </a:r>
            <a:r>
              <a:rPr lang="en-US" sz="1100" dirty="0" smtClean="0">
                <a:latin typeface="Nunito Sans"/>
                <a:ea typeface="Nunito Sans"/>
                <a:cs typeface="Nunito Sans"/>
                <a:sym typeface="Nunito Sans"/>
              </a:rPr>
              <a:t>. The payroll check date is January 14</a:t>
            </a:r>
            <a:r>
              <a:rPr lang="en-US" sz="1100" baseline="30000" dirty="0" smtClean="0">
                <a:latin typeface="Nunito Sans"/>
                <a:ea typeface="Nunito Sans"/>
                <a:cs typeface="Nunito Sans"/>
                <a:sym typeface="Nunito Sans"/>
              </a:rPr>
              <a:t>th</a:t>
            </a:r>
            <a:r>
              <a:rPr lang="en-US" sz="1100" dirty="0" smtClean="0">
                <a:latin typeface="Nunito Sans"/>
                <a:ea typeface="Nunito Sans"/>
                <a:cs typeface="Nunito Sans"/>
                <a:sym typeface="Nunito Sans"/>
              </a:rPr>
              <a:t>. The check would be included on the new quarter (January through March). </a:t>
            </a:r>
          </a:p>
          <a:p>
            <a:pPr marL="0" lvl="0" indent="0">
              <a:buSzPts val="960"/>
              <a:buNone/>
            </a:pPr>
            <a:endParaRPr lang="en-US" sz="1100" dirty="0" smtClean="0">
              <a:latin typeface="Nunito Sans"/>
              <a:ea typeface="Nunito Sans"/>
              <a:cs typeface="Nunito Sans"/>
              <a:sym typeface="Nunito Sans"/>
            </a:endParaRPr>
          </a:p>
          <a:p>
            <a:pPr marL="0" lvl="0" indent="0">
              <a:buSzPts val="960"/>
              <a:buNone/>
            </a:pPr>
            <a:endParaRPr sz="1100" dirty="0"/>
          </a:p>
          <a:p>
            <a:pPr marL="0" marR="0" lvl="0" indent="0" algn="l" rtl="0">
              <a:spcBef>
                <a:spcPts val="1000"/>
              </a:spcBef>
              <a:spcAft>
                <a:spcPts val="0"/>
              </a:spcAft>
              <a:buClr>
                <a:schemeClr val="accent1"/>
              </a:buClr>
              <a:buSzPts val="960"/>
              <a:buFont typeface="Noto Sans Symbols"/>
              <a:buNone/>
            </a:pPr>
            <a:r>
              <a:rPr lang="en-US" sz="1200" b="0" i="0" u="none" strike="noStrike" cap="none" dirty="0">
                <a:solidFill>
                  <a:srgbClr val="3F3F3F"/>
                </a:solidFill>
                <a:latin typeface="Nunito Sans"/>
                <a:ea typeface="Nunito Sans"/>
                <a:cs typeface="Nunito Sans"/>
                <a:sym typeface="Nunito Sans"/>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9"/>
          <p:cNvSpPr txBox="1">
            <a:spLocks noGrp="1"/>
          </p:cNvSpPr>
          <p:nvPr>
            <p:ph type="title"/>
          </p:nvPr>
        </p:nvSpPr>
        <p:spPr>
          <a:xfrm>
            <a:off x="706909" y="591050"/>
            <a:ext cx="8596800" cy="132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Nunito Sans"/>
              <a:buNone/>
            </a:pPr>
            <a:r>
              <a:rPr lang="en-US" sz="3600" b="0" i="0" u="none" strike="noStrike" cap="none" dirty="0">
                <a:solidFill>
                  <a:schemeClr val="accent1"/>
                </a:solidFill>
                <a:latin typeface="Nunito Sans"/>
                <a:ea typeface="Nunito Sans"/>
                <a:cs typeface="Nunito Sans"/>
                <a:sym typeface="Nunito Sans"/>
              </a:rPr>
              <a:t>Reporting Issues</a:t>
            </a:r>
            <a:endParaRPr sz="3600" b="0" i="0" u="none" strike="noStrike" cap="none" dirty="0">
              <a:solidFill>
                <a:schemeClr val="accent1"/>
              </a:solidFill>
              <a:latin typeface="Nunito Sans"/>
              <a:ea typeface="Nunito Sans"/>
              <a:cs typeface="Nunito Sans"/>
              <a:sym typeface="Nunito Sans"/>
            </a:endParaRPr>
          </a:p>
        </p:txBody>
      </p:sp>
      <p:sp>
        <p:nvSpPr>
          <p:cNvPr id="251" name="Google Shape;251;p29"/>
          <p:cNvSpPr txBox="1">
            <a:spLocks noGrp="1"/>
          </p:cNvSpPr>
          <p:nvPr>
            <p:ph type="body" idx="1"/>
          </p:nvPr>
        </p:nvSpPr>
        <p:spPr>
          <a:xfrm>
            <a:off x="677325" y="1468202"/>
            <a:ext cx="8655900" cy="4744200"/>
          </a:xfrm>
          <a:prstGeom prst="rect">
            <a:avLst/>
          </a:prstGeom>
          <a:noFill/>
          <a:ln>
            <a:noFill/>
          </a:ln>
        </p:spPr>
        <p:txBody>
          <a:bodyPr spcFirstLastPara="1" wrap="square" lIns="91425" tIns="45700" rIns="91425" bIns="45700" anchor="t" anchorCtr="0">
            <a:noAutofit/>
          </a:bodyPr>
          <a:lstStyle/>
          <a:p>
            <a:pPr marL="342900" lvl="0" indent="-365760" algn="l" rtl="0">
              <a:spcBef>
                <a:spcPts val="1000"/>
              </a:spcBef>
              <a:spcAft>
                <a:spcPts val="0"/>
              </a:spcAft>
              <a:buClr>
                <a:schemeClr val="accent1"/>
              </a:buClr>
              <a:buSzPts val="1800"/>
              <a:buFont typeface="Nunito Sans"/>
              <a:buChar char="▶"/>
            </a:pPr>
            <a:r>
              <a:rPr lang="en-US" dirty="0">
                <a:latin typeface="Nunito Sans"/>
                <a:ea typeface="Nunito Sans"/>
                <a:cs typeface="Nunito Sans"/>
                <a:sym typeface="Nunito Sans"/>
              </a:rPr>
              <a:t>If you have trouble completing/uploading documentation, we can help! </a:t>
            </a:r>
            <a:endParaRPr dirty="0">
              <a:latin typeface="Nunito Sans"/>
              <a:ea typeface="Nunito Sans"/>
              <a:cs typeface="Nunito Sans"/>
              <a:sym typeface="Nunito Sans"/>
            </a:endParaRPr>
          </a:p>
          <a:p>
            <a:pPr marL="342900" marR="0" lvl="0" indent="0" algn="l" rtl="0">
              <a:spcBef>
                <a:spcPts val="0"/>
              </a:spcBef>
              <a:spcAft>
                <a:spcPts val="0"/>
              </a:spcAft>
              <a:buNone/>
            </a:pPr>
            <a:endParaRPr dirty="0">
              <a:latin typeface="Nunito Sans"/>
              <a:ea typeface="Nunito Sans"/>
              <a:cs typeface="Nunito Sans"/>
              <a:sym typeface="Nunito Sans"/>
            </a:endParaRPr>
          </a:p>
          <a:p>
            <a:pPr marL="457200" marR="0" lvl="1" indent="0" algn="l" rtl="0">
              <a:spcBef>
                <a:spcPts val="1000"/>
              </a:spcBef>
              <a:spcAft>
                <a:spcPts val="0"/>
              </a:spcAft>
              <a:buClr>
                <a:schemeClr val="accent1"/>
              </a:buClr>
              <a:buSzPts val="1280"/>
              <a:buFont typeface="Noto Sans Symbols"/>
              <a:buNone/>
            </a:pPr>
            <a:r>
              <a:rPr lang="en-US" sz="1800" b="1" i="0" u="none" strike="noStrike" cap="none" dirty="0">
                <a:solidFill>
                  <a:srgbClr val="3F3F3F"/>
                </a:solidFill>
                <a:latin typeface="Nunito Sans"/>
                <a:ea typeface="Nunito Sans"/>
                <a:cs typeface="Nunito Sans"/>
                <a:sym typeface="Nunito Sans"/>
              </a:rPr>
              <a:t>Call or email</a:t>
            </a:r>
            <a:r>
              <a:rPr lang="en-US" sz="1800" b="1" dirty="0" smtClean="0">
                <a:latin typeface="Nunito Sans"/>
                <a:ea typeface="Nunito Sans"/>
                <a:cs typeface="Nunito Sans"/>
                <a:sym typeface="Nunito Sans"/>
              </a:rPr>
              <a:t>:</a:t>
            </a:r>
            <a:endParaRPr sz="1800" b="1" i="0" u="none" strike="noStrike" cap="none" dirty="0">
              <a:solidFill>
                <a:srgbClr val="3F3F3F"/>
              </a:solidFill>
              <a:latin typeface="Nunito Sans"/>
              <a:ea typeface="Nunito Sans"/>
              <a:cs typeface="Nunito Sans"/>
              <a:sym typeface="Nunito Sans"/>
            </a:endParaRPr>
          </a:p>
          <a:p>
            <a:pPr marL="457200" marR="0" lvl="1" indent="0" algn="l" rtl="0">
              <a:spcBef>
                <a:spcPts val="1000"/>
              </a:spcBef>
              <a:spcAft>
                <a:spcPts val="0"/>
              </a:spcAft>
              <a:buClr>
                <a:schemeClr val="accent1"/>
              </a:buClr>
              <a:buSzPts val="1280"/>
              <a:buFont typeface="Noto Sans Symbols"/>
              <a:buNone/>
            </a:pPr>
            <a:r>
              <a:rPr lang="en-US" sz="1800" b="1" dirty="0" smtClean="0">
                <a:solidFill>
                  <a:schemeClr val="tx1"/>
                </a:solidFill>
                <a:highlight>
                  <a:srgbClr val="FFFFFF"/>
                </a:highlight>
                <a:latin typeface="Nunito Sans"/>
                <a:ea typeface="Nunito Sans"/>
                <a:cs typeface="Nunito Sans"/>
                <a:sym typeface="Nunito Sans"/>
              </a:rPr>
              <a:t>Greg Bates </a:t>
            </a:r>
            <a:r>
              <a:rPr lang="en-US" sz="1800" b="1" dirty="0">
                <a:solidFill>
                  <a:srgbClr val="212121"/>
                </a:solidFill>
                <a:highlight>
                  <a:srgbClr val="FFFFFF"/>
                </a:highlight>
                <a:latin typeface="Nunito Sans"/>
                <a:ea typeface="Nunito Sans"/>
                <a:cs typeface="Nunito Sans"/>
                <a:sym typeface="Nunito Sans"/>
              </a:rPr>
              <a:t>- </a:t>
            </a:r>
            <a:r>
              <a:rPr lang="en-US" sz="1800" b="1" dirty="0">
                <a:solidFill>
                  <a:schemeClr val="tx1"/>
                </a:solidFill>
                <a:latin typeface="Nunito Sans"/>
                <a:ea typeface="Nunito Sans"/>
                <a:cs typeface="Nunito Sans"/>
                <a:sym typeface="Nunito Sans"/>
              </a:rPr>
              <a:t>Grant</a:t>
            </a:r>
            <a:r>
              <a:rPr lang="en-US" sz="1800" b="1" dirty="0">
                <a:solidFill>
                  <a:srgbClr val="212121"/>
                </a:solidFill>
                <a:latin typeface="Nunito Sans"/>
                <a:ea typeface="Nunito Sans"/>
                <a:cs typeface="Nunito Sans"/>
                <a:sym typeface="Nunito Sans"/>
              </a:rPr>
              <a:t> </a:t>
            </a:r>
            <a:r>
              <a:rPr lang="en-US" sz="1800" b="1" dirty="0" smtClean="0">
                <a:solidFill>
                  <a:srgbClr val="212121"/>
                </a:solidFill>
                <a:latin typeface="Nunito Sans"/>
                <a:ea typeface="Nunito Sans"/>
                <a:cs typeface="Nunito Sans"/>
                <a:sym typeface="Nunito Sans"/>
              </a:rPr>
              <a:t>Program Manager </a:t>
            </a:r>
            <a:endParaRPr sz="1800" b="1" dirty="0">
              <a:solidFill>
                <a:srgbClr val="212121"/>
              </a:solidFill>
              <a:latin typeface="Nunito Sans"/>
              <a:ea typeface="Nunito Sans"/>
              <a:cs typeface="Nunito Sans"/>
              <a:sym typeface="Nunito Sans"/>
            </a:endParaRPr>
          </a:p>
          <a:p>
            <a:pPr marL="457200" marR="0" lvl="0" indent="0" algn="l" rtl="0">
              <a:spcBef>
                <a:spcPts val="1000"/>
              </a:spcBef>
              <a:spcAft>
                <a:spcPts val="0"/>
              </a:spcAft>
              <a:buClr>
                <a:schemeClr val="dk1"/>
              </a:buClr>
              <a:buSzPts val="1100"/>
              <a:buFont typeface="Arial"/>
              <a:buNone/>
            </a:pPr>
            <a:r>
              <a:rPr lang="en-US" b="1" dirty="0">
                <a:solidFill>
                  <a:srgbClr val="212121"/>
                </a:solidFill>
                <a:latin typeface="Nunito Sans"/>
                <a:ea typeface="Nunito Sans"/>
                <a:cs typeface="Nunito Sans"/>
                <a:sym typeface="Nunito Sans"/>
              </a:rPr>
              <a:t>Cell: </a:t>
            </a:r>
            <a:r>
              <a:rPr lang="en-US" b="1" dirty="0" smtClean="0">
                <a:solidFill>
                  <a:srgbClr val="212121"/>
                </a:solidFill>
                <a:highlight>
                  <a:srgbClr val="FFFFFF"/>
                </a:highlight>
                <a:latin typeface="Nunito Sans"/>
                <a:ea typeface="Nunito Sans"/>
                <a:cs typeface="Nunito Sans"/>
                <a:sym typeface="Nunito Sans"/>
              </a:rPr>
              <a:t>801-979-3358</a:t>
            </a:r>
            <a:endParaRPr b="1" dirty="0">
              <a:solidFill>
                <a:srgbClr val="212121"/>
              </a:solidFill>
              <a:highlight>
                <a:srgbClr val="FFFFFF"/>
              </a:highlight>
              <a:latin typeface="Nunito Sans"/>
              <a:ea typeface="Nunito Sans"/>
              <a:cs typeface="Nunito Sans"/>
              <a:sym typeface="Nunito Sans"/>
            </a:endParaRPr>
          </a:p>
          <a:p>
            <a:pPr marL="457200" marR="0" lvl="1" indent="0" algn="l" rtl="0">
              <a:spcBef>
                <a:spcPts val="1000"/>
              </a:spcBef>
              <a:spcAft>
                <a:spcPts val="0"/>
              </a:spcAft>
              <a:buClr>
                <a:schemeClr val="accent1"/>
              </a:buClr>
              <a:buSzPts val="1280"/>
              <a:buFont typeface="Noto Sans Symbols"/>
              <a:buNone/>
            </a:pPr>
            <a:r>
              <a:rPr lang="en-US" sz="1800" b="1" dirty="0">
                <a:solidFill>
                  <a:srgbClr val="212121"/>
                </a:solidFill>
                <a:latin typeface="Nunito Sans"/>
                <a:ea typeface="Nunito Sans"/>
                <a:cs typeface="Nunito Sans"/>
                <a:sym typeface="Nunito Sans"/>
              </a:rPr>
              <a:t>Email: </a:t>
            </a:r>
            <a:r>
              <a:rPr lang="en-US" sz="1800" b="1" dirty="0" smtClean="0">
                <a:solidFill>
                  <a:srgbClr val="212121"/>
                </a:solidFill>
                <a:latin typeface="Nunito Sans"/>
                <a:ea typeface="Nunito Sans"/>
                <a:cs typeface="Nunito Sans"/>
                <a:sym typeface="Nunito Sans"/>
              </a:rPr>
              <a:t>gregbates@utah.gov</a:t>
            </a:r>
          </a:p>
          <a:p>
            <a:pPr marL="457200" lvl="1" indent="0">
              <a:buNone/>
            </a:pPr>
            <a:endParaRPr lang="en-US" sz="1800" b="1" dirty="0" smtClean="0">
              <a:solidFill>
                <a:srgbClr val="212121"/>
              </a:solidFill>
              <a:latin typeface="Nunito Sans"/>
              <a:ea typeface="Nunito Sans"/>
              <a:cs typeface="Nunito Sans"/>
              <a:sym typeface="Nunito Sans"/>
            </a:endParaRPr>
          </a:p>
          <a:p>
            <a:pPr marL="457200" lvl="1" indent="0">
              <a:buNone/>
            </a:pPr>
            <a:r>
              <a:rPr lang="en-US" sz="1800" b="1" dirty="0" smtClean="0">
                <a:solidFill>
                  <a:srgbClr val="212121"/>
                </a:solidFill>
                <a:latin typeface="Nunito Sans"/>
                <a:ea typeface="Nunito Sans"/>
                <a:cs typeface="Nunito Sans"/>
                <a:sym typeface="Nunito Sans"/>
              </a:rPr>
              <a:t>Backup:</a:t>
            </a:r>
          </a:p>
          <a:p>
            <a:pPr marL="457200" lvl="1" indent="0">
              <a:buNone/>
            </a:pPr>
            <a:r>
              <a:rPr lang="en-US" sz="1800" b="1" dirty="0" err="1" smtClean="0">
                <a:solidFill>
                  <a:srgbClr val="212121"/>
                </a:solidFill>
                <a:latin typeface="Nunito Sans"/>
                <a:ea typeface="Nunito Sans"/>
                <a:cs typeface="Nunito Sans"/>
                <a:sym typeface="Nunito Sans"/>
              </a:rPr>
              <a:t>Katriina</a:t>
            </a:r>
            <a:r>
              <a:rPr lang="en-US" sz="1800" b="1" dirty="0" smtClean="0">
                <a:solidFill>
                  <a:srgbClr val="212121"/>
                </a:solidFill>
                <a:latin typeface="Nunito Sans"/>
                <a:ea typeface="Nunito Sans"/>
                <a:cs typeface="Nunito Sans"/>
                <a:sym typeface="Nunito Sans"/>
              </a:rPr>
              <a:t> Adair </a:t>
            </a:r>
            <a:r>
              <a:rPr lang="en-US" sz="1800" b="1" dirty="0">
                <a:solidFill>
                  <a:srgbClr val="212121"/>
                </a:solidFill>
                <a:latin typeface="Nunito Sans"/>
                <a:ea typeface="Nunito Sans"/>
                <a:cs typeface="Nunito Sans"/>
                <a:sym typeface="Nunito Sans"/>
              </a:rPr>
              <a:t>– Research &amp; Data Analyst</a:t>
            </a:r>
          </a:p>
          <a:p>
            <a:pPr marL="457200" lvl="1" indent="0">
              <a:buNone/>
            </a:pPr>
            <a:r>
              <a:rPr lang="en-US" sz="1800" b="1" dirty="0">
                <a:solidFill>
                  <a:srgbClr val="212121"/>
                </a:solidFill>
                <a:latin typeface="Nunito Sans"/>
                <a:ea typeface="Nunito Sans"/>
                <a:cs typeface="Nunito Sans"/>
                <a:sym typeface="Nunito Sans"/>
              </a:rPr>
              <a:t>Cell: </a:t>
            </a:r>
            <a:r>
              <a:rPr lang="en-US" sz="1800" b="1" dirty="0" smtClean="0">
                <a:solidFill>
                  <a:srgbClr val="212121"/>
                </a:solidFill>
                <a:latin typeface="Nunito Sans"/>
                <a:ea typeface="Nunito Sans"/>
                <a:cs typeface="Nunito Sans"/>
                <a:sym typeface="Nunito Sans"/>
              </a:rPr>
              <a:t>801-455-0793</a:t>
            </a:r>
            <a:endParaRPr lang="en-US" sz="1800" b="1" dirty="0">
              <a:solidFill>
                <a:srgbClr val="212121"/>
              </a:solidFill>
              <a:latin typeface="Nunito Sans"/>
              <a:ea typeface="Nunito Sans"/>
              <a:cs typeface="Nunito Sans"/>
              <a:sym typeface="Nunito Sans"/>
            </a:endParaRPr>
          </a:p>
          <a:p>
            <a:pPr marL="457200" lvl="1" indent="0">
              <a:buNone/>
            </a:pPr>
            <a:r>
              <a:rPr lang="en-US" sz="1800" b="1" dirty="0">
                <a:solidFill>
                  <a:srgbClr val="212121"/>
                </a:solidFill>
                <a:latin typeface="Nunito Sans"/>
                <a:ea typeface="Nunito Sans"/>
                <a:cs typeface="Nunito Sans"/>
                <a:sym typeface="Nunito Sans"/>
              </a:rPr>
              <a:t>Email: </a:t>
            </a:r>
            <a:r>
              <a:rPr lang="en-US" sz="1800" b="1" dirty="0" smtClean="0">
                <a:solidFill>
                  <a:srgbClr val="212121"/>
                </a:solidFill>
                <a:latin typeface="Nunito Sans"/>
                <a:ea typeface="Nunito Sans"/>
                <a:cs typeface="Nunito Sans"/>
                <a:sym typeface="Nunito Sans"/>
              </a:rPr>
              <a:t>kaadair@utah.gov</a:t>
            </a:r>
            <a:endParaRPr lang="en-US" sz="1800" b="1" dirty="0">
              <a:solidFill>
                <a:srgbClr val="212121"/>
              </a:solidFill>
              <a:latin typeface="Nunito Sans"/>
              <a:ea typeface="Nunito Sans"/>
              <a:cs typeface="Nunito Sans"/>
              <a:sym typeface="Nunito Sans"/>
            </a:endParaRPr>
          </a:p>
          <a:p>
            <a:pPr marL="457200" marR="0" lvl="1" indent="0" algn="l" rtl="0">
              <a:spcBef>
                <a:spcPts val="1000"/>
              </a:spcBef>
              <a:spcAft>
                <a:spcPts val="0"/>
              </a:spcAft>
              <a:buClr>
                <a:schemeClr val="accent1"/>
              </a:buClr>
              <a:buSzPts val="1280"/>
              <a:buFont typeface="Noto Sans Symbols"/>
              <a:buNone/>
            </a:pPr>
            <a:endParaRPr lang="en-US" sz="1800" b="1" dirty="0" smtClean="0">
              <a:solidFill>
                <a:srgbClr val="212121"/>
              </a:solidFill>
              <a:latin typeface="Nunito Sans"/>
              <a:ea typeface="Nunito Sans"/>
              <a:cs typeface="Nunito Sans"/>
              <a:sym typeface="Nunito Sans"/>
            </a:endParaRPr>
          </a:p>
          <a:p>
            <a:pPr marL="457200" marR="0" lvl="1" indent="0" algn="l" rtl="0">
              <a:spcBef>
                <a:spcPts val="1000"/>
              </a:spcBef>
              <a:spcAft>
                <a:spcPts val="0"/>
              </a:spcAft>
              <a:buClr>
                <a:schemeClr val="accent1"/>
              </a:buClr>
              <a:buSzPts val="1280"/>
              <a:buFont typeface="Noto Sans Symbols"/>
              <a:buNone/>
            </a:pPr>
            <a:endParaRPr lang="en-US" sz="1800" b="1" dirty="0">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957815" y="451665"/>
            <a:ext cx="8596668" cy="132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dirty="0" smtClean="0">
                <a:latin typeface="Nunito Sans"/>
                <a:ea typeface="Nunito Sans"/>
                <a:cs typeface="Nunito Sans"/>
                <a:sym typeface="Nunito Sans"/>
              </a:rPr>
              <a:t>Quarterly Grant </a:t>
            </a:r>
            <a:r>
              <a:rPr lang="en-US" sz="3600" i="0" u="none" strike="noStrike" cap="none" dirty="0">
                <a:solidFill>
                  <a:schemeClr val="accent1"/>
                </a:solidFill>
                <a:latin typeface="Nunito Sans"/>
                <a:ea typeface="Nunito Sans"/>
                <a:cs typeface="Nunito Sans"/>
                <a:sym typeface="Nunito Sans"/>
              </a:rPr>
              <a:t>Reporting	</a:t>
            </a:r>
            <a:r>
              <a:rPr lang="en-US" sz="3600" b="0" i="0" u="none" strike="noStrike" cap="none" dirty="0">
                <a:solidFill>
                  <a:schemeClr val="accent1"/>
                </a:solidFill>
                <a:latin typeface="Trebuchet MS"/>
                <a:ea typeface="Trebuchet MS"/>
                <a:cs typeface="Trebuchet MS"/>
                <a:sym typeface="Trebuchet MS"/>
              </a:rPr>
              <a:t>	</a:t>
            </a:r>
            <a:endParaRPr sz="3600" b="0" i="0" u="none" strike="noStrike" cap="none" dirty="0">
              <a:solidFill>
                <a:schemeClr val="accent1"/>
              </a:solidFill>
              <a:latin typeface="Trebuchet MS"/>
              <a:ea typeface="Trebuchet MS"/>
              <a:cs typeface="Trebuchet MS"/>
              <a:sym typeface="Trebuchet MS"/>
            </a:endParaRPr>
          </a:p>
        </p:txBody>
      </p:sp>
      <p:sp>
        <p:nvSpPr>
          <p:cNvPr id="154" name="Google Shape;154;p19"/>
          <p:cNvSpPr txBox="1">
            <a:spLocks noGrp="1"/>
          </p:cNvSpPr>
          <p:nvPr>
            <p:ph type="body" idx="1"/>
          </p:nvPr>
        </p:nvSpPr>
        <p:spPr>
          <a:xfrm>
            <a:off x="396853" y="1391624"/>
            <a:ext cx="9157630" cy="44977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1"/>
              </a:buClr>
              <a:buSzPts val="1440"/>
              <a:buFont typeface="Arial" panose="020B0604020202020204" pitchFamily="34" charset="0"/>
              <a:buChar char="•"/>
            </a:pPr>
            <a:r>
              <a:rPr lang="en-US" sz="1600" i="0" u="none" strike="noStrike" cap="none" dirty="0">
                <a:solidFill>
                  <a:srgbClr val="3F3F3F"/>
                </a:solidFill>
                <a:latin typeface="Nunito Sans" panose="00000500000000000000" pitchFamily="2" charset="0"/>
                <a:ea typeface="Nunito Sans"/>
                <a:cs typeface="Nunito Sans"/>
                <a:sym typeface="Nunito Sans"/>
              </a:rPr>
              <a:t>To </a:t>
            </a:r>
            <a:r>
              <a:rPr lang="en-US" sz="1600" i="0" u="none" strike="noStrike" cap="none" dirty="0" smtClean="0">
                <a:solidFill>
                  <a:srgbClr val="3F3F3F"/>
                </a:solidFill>
                <a:latin typeface="Nunito Sans" panose="00000500000000000000" pitchFamily="2" charset="0"/>
                <a:ea typeface="Nunito Sans"/>
                <a:cs typeface="Nunito Sans"/>
                <a:sym typeface="Nunito Sans"/>
              </a:rPr>
              <a:t>complete quarterly reporting requirements</a:t>
            </a:r>
            <a:r>
              <a:rPr lang="en-US" sz="1600" dirty="0" smtClean="0">
                <a:latin typeface="Nunito Sans" panose="00000500000000000000" pitchFamily="2" charset="0"/>
                <a:ea typeface="Nunito Sans"/>
                <a:cs typeface="Nunito Sans"/>
                <a:sym typeface="Nunito Sans"/>
              </a:rPr>
              <a:t> </a:t>
            </a:r>
            <a:r>
              <a:rPr lang="en-US" sz="1600" i="0" u="none" strike="noStrike" cap="none" dirty="0" smtClean="0">
                <a:solidFill>
                  <a:srgbClr val="3F3F3F"/>
                </a:solidFill>
                <a:latin typeface="Nunito Sans" panose="00000500000000000000" pitchFamily="2" charset="0"/>
                <a:ea typeface="Nunito Sans"/>
                <a:cs typeface="Nunito Sans"/>
                <a:sym typeface="Nunito Sans"/>
              </a:rPr>
              <a:t>the </a:t>
            </a:r>
            <a:r>
              <a:rPr lang="en-US" sz="1600" i="0" u="none" strike="noStrike" cap="none" dirty="0">
                <a:solidFill>
                  <a:srgbClr val="3F3F3F"/>
                </a:solidFill>
                <a:latin typeface="Nunito Sans" panose="00000500000000000000" pitchFamily="2" charset="0"/>
                <a:ea typeface="Nunito Sans"/>
                <a:cs typeface="Nunito Sans"/>
                <a:sym typeface="Nunito Sans"/>
              </a:rPr>
              <a:t>following must be submitted </a:t>
            </a:r>
            <a:r>
              <a:rPr lang="en-US" sz="1600" i="0" u="none" strike="noStrike" cap="none" dirty="0" smtClean="0">
                <a:solidFill>
                  <a:srgbClr val="3F3F3F"/>
                </a:solidFill>
                <a:latin typeface="Nunito Sans" panose="00000500000000000000" pitchFamily="2" charset="0"/>
                <a:ea typeface="Nunito Sans"/>
                <a:cs typeface="Nunito Sans"/>
                <a:sym typeface="Nunito Sans"/>
              </a:rPr>
              <a:t>in CCJJ’s Grant Management System (GMS) by the dates specified in Attachment E of the FY20 Grant </a:t>
            </a:r>
            <a:r>
              <a:rPr lang="en-US" sz="1600" dirty="0" smtClean="0">
                <a:latin typeface="Nunito Sans" panose="00000500000000000000" pitchFamily="2" charset="0"/>
                <a:ea typeface="Nunito Sans"/>
                <a:cs typeface="Nunito Sans"/>
                <a:sym typeface="Nunito Sans"/>
              </a:rPr>
              <a:t>A</a:t>
            </a:r>
            <a:r>
              <a:rPr lang="en-US" sz="1600" i="0" u="none" strike="noStrike" cap="none" dirty="0" smtClean="0">
                <a:solidFill>
                  <a:srgbClr val="3F3F3F"/>
                </a:solidFill>
                <a:latin typeface="Nunito Sans" panose="00000500000000000000" pitchFamily="2" charset="0"/>
                <a:ea typeface="Nunito Sans"/>
                <a:cs typeface="Nunito Sans"/>
                <a:sym typeface="Nunito Sans"/>
              </a:rPr>
              <a:t>ward Agreement:</a:t>
            </a:r>
            <a:endParaRPr lang="en-US" sz="1600" dirty="0">
              <a:latin typeface="Nunito Sans" panose="00000500000000000000" pitchFamily="2" charset="0"/>
              <a:ea typeface="Nunito Sans"/>
              <a:cs typeface="Nunito Sans"/>
              <a:sym typeface="Nunito Sans"/>
            </a:endParaRPr>
          </a:p>
          <a:p>
            <a:pPr marL="742950" lvl="1" indent="-285750">
              <a:buFont typeface="Nunito Sans"/>
              <a:buAutoNum type="alphaLcPeriod"/>
            </a:pPr>
            <a:r>
              <a:rPr lang="en-US" b="1" dirty="0">
                <a:latin typeface="Nunito Sans" panose="00000500000000000000" pitchFamily="2" charset="0"/>
                <a:ea typeface="Nunito Sans"/>
                <a:cs typeface="Nunito Sans"/>
                <a:sym typeface="Nunito Sans"/>
              </a:rPr>
              <a:t>IDC </a:t>
            </a:r>
            <a:r>
              <a:rPr lang="en-US" b="1" dirty="0" smtClean="0">
                <a:latin typeface="Nunito Sans" panose="00000500000000000000" pitchFamily="2" charset="0"/>
                <a:ea typeface="Nunito Sans"/>
                <a:cs typeface="Nunito Sans"/>
                <a:sym typeface="Nunito Sans"/>
              </a:rPr>
              <a:t>Grantee Quarterly </a:t>
            </a:r>
            <a:r>
              <a:rPr lang="en-US" b="1" dirty="0">
                <a:latin typeface="Nunito Sans" panose="00000500000000000000" pitchFamily="2" charset="0"/>
                <a:ea typeface="Nunito Sans"/>
                <a:cs typeface="Nunito Sans"/>
                <a:sym typeface="Nunito Sans"/>
              </a:rPr>
              <a:t>Progress </a:t>
            </a:r>
            <a:r>
              <a:rPr lang="en-US" b="1" dirty="0" smtClean="0">
                <a:latin typeface="Nunito Sans" panose="00000500000000000000" pitchFamily="2" charset="0"/>
                <a:ea typeface="Nunito Sans"/>
                <a:cs typeface="Nunito Sans"/>
                <a:sym typeface="Nunito Sans"/>
              </a:rPr>
              <a:t>Report</a:t>
            </a:r>
            <a:endParaRPr lang="en-US" b="1" dirty="0">
              <a:latin typeface="Nunito Sans" panose="00000500000000000000" pitchFamily="2" charset="0"/>
              <a:ea typeface="Nunito Sans"/>
              <a:cs typeface="Nunito Sans"/>
              <a:sym typeface="Nunito Sans"/>
            </a:endParaRPr>
          </a:p>
          <a:p>
            <a:pPr marL="742950" lvl="1" indent="-285750">
              <a:buFont typeface="Nunito Sans"/>
              <a:buAutoNum type="alphaLcPeriod"/>
            </a:pPr>
            <a:r>
              <a:rPr lang="en-US" b="1" dirty="0">
                <a:latin typeface="Nunito Sans" panose="00000500000000000000" pitchFamily="2" charset="0"/>
                <a:ea typeface="Nunito Sans"/>
                <a:cs typeface="Nunito Sans"/>
                <a:sym typeface="Nunito Sans"/>
              </a:rPr>
              <a:t>IDC </a:t>
            </a:r>
            <a:r>
              <a:rPr lang="en-US" b="1" dirty="0" smtClean="0">
                <a:latin typeface="Nunito Sans" panose="00000500000000000000" pitchFamily="2" charset="0"/>
                <a:ea typeface="Nunito Sans"/>
                <a:cs typeface="Nunito Sans"/>
                <a:sym typeface="Nunito Sans"/>
              </a:rPr>
              <a:t>Reimbursement Worksheet and Ledger (Spreadsheet Provided by IDC)</a:t>
            </a:r>
          </a:p>
          <a:p>
            <a:pPr marL="457200" lvl="1" indent="0">
              <a:buNone/>
            </a:pPr>
            <a:r>
              <a:rPr lang="en-US" b="1" dirty="0" smtClean="0">
                <a:latin typeface="Nunito Sans" panose="00000500000000000000" pitchFamily="2" charset="0"/>
                <a:ea typeface="Nunito Sans"/>
                <a:cs typeface="Nunito Sans"/>
                <a:sym typeface="Nunito Sans"/>
              </a:rPr>
              <a:t>  </a:t>
            </a:r>
            <a:endParaRPr lang="en-US" b="1" dirty="0">
              <a:latin typeface="Nunito Sans" panose="00000500000000000000" pitchFamily="2" charset="0"/>
              <a:ea typeface="Nunito Sans"/>
              <a:cs typeface="Nunito Sans"/>
              <a:sym typeface="Nunito Sans"/>
            </a:endParaRPr>
          </a:p>
          <a:p>
            <a:pPr marL="285750" indent="-285750">
              <a:spcBef>
                <a:spcPts val="0"/>
              </a:spcBef>
              <a:buFont typeface="Arial" panose="020B0604020202020204" pitchFamily="34" charset="0"/>
              <a:buChar char="•"/>
            </a:pPr>
            <a:r>
              <a:rPr lang="en-US" sz="1600" dirty="0">
                <a:latin typeface="Nunito Sans" panose="00000500000000000000" pitchFamily="2" charset="0"/>
                <a:ea typeface="Nunito Sans"/>
                <a:cs typeface="Nunito Sans"/>
                <a:sym typeface="Nunito Sans"/>
              </a:rPr>
              <a:t>These documents must be uploaded into the GMS to receive reimbursement</a:t>
            </a:r>
          </a:p>
          <a:p>
            <a:pPr marL="0" indent="0">
              <a:spcBef>
                <a:spcPts val="0"/>
              </a:spcBef>
              <a:buNone/>
            </a:pPr>
            <a:endParaRPr lang="en-US" sz="1600" dirty="0">
              <a:latin typeface="Nunito Sans" panose="00000500000000000000" pitchFamily="2" charset="0"/>
              <a:ea typeface="Nunito Sans"/>
              <a:cs typeface="Nunito Sans"/>
              <a:sym typeface="Nunito Sans"/>
            </a:endParaRPr>
          </a:p>
          <a:p>
            <a:pPr marL="285750" indent="-285750">
              <a:spcBef>
                <a:spcPts val="0"/>
              </a:spcBef>
              <a:buFont typeface="Arial" panose="020B0604020202020204" pitchFamily="34" charset="0"/>
              <a:buChar char="•"/>
            </a:pPr>
            <a:r>
              <a:rPr lang="en-US" sz="1600" dirty="0">
                <a:latin typeface="Nunito Sans" panose="00000500000000000000" pitchFamily="2" charset="0"/>
                <a:ea typeface="Nunito Sans"/>
                <a:cs typeface="Nunito Sans"/>
                <a:sym typeface="Nunito Sans"/>
              </a:rPr>
              <a:t>You must provide documentation showing your grant and system side spending as agreed upon in your grant award</a:t>
            </a:r>
            <a:r>
              <a:rPr lang="en-US" sz="1600" dirty="0" smtClean="0">
                <a:latin typeface="Nunito Sans" panose="00000500000000000000" pitchFamily="2" charset="0"/>
                <a:ea typeface="Nunito Sans"/>
                <a:cs typeface="Nunito Sans"/>
                <a:sym typeface="Nunito Sans"/>
              </a:rPr>
              <a:t>.</a:t>
            </a:r>
            <a:endParaRPr lang="en-US" b="1" dirty="0">
              <a:latin typeface="Nunito Sans" panose="00000500000000000000" pitchFamily="2" charset="0"/>
              <a:ea typeface="Nunito Sans"/>
              <a:cs typeface="Nunito Sans"/>
              <a:sym typeface="Nunito Sans"/>
            </a:endParaRPr>
          </a:p>
          <a:p>
            <a:pPr marL="285750" indent="-285750">
              <a:buFont typeface="Arial" panose="020B0604020202020204" pitchFamily="34" charset="0"/>
              <a:buChar char="•"/>
            </a:pPr>
            <a:r>
              <a:rPr lang="en-US" sz="1600" b="1" dirty="0">
                <a:latin typeface="Nunito Sans" panose="00000500000000000000" pitchFamily="2" charset="0"/>
                <a:ea typeface="Nunito Sans"/>
                <a:cs typeface="Nunito Sans"/>
                <a:sym typeface="Nunito Sans"/>
              </a:rPr>
              <a:t>S</a:t>
            </a:r>
            <a:r>
              <a:rPr lang="en-US" sz="1600" b="1" dirty="0" smtClean="0">
                <a:latin typeface="Nunito Sans" panose="00000500000000000000" pitchFamily="2" charset="0"/>
                <a:ea typeface="Nunito Sans"/>
                <a:cs typeface="Nunito Sans"/>
                <a:sym typeface="Nunito Sans"/>
              </a:rPr>
              <a:t>upporting documentation validating your ledger must be retained in your grant files for monitoring reviews or audits. Quarterly submission is no longer required. </a:t>
            </a:r>
          </a:p>
          <a:p>
            <a:pPr marL="457200" lvl="1" indent="0">
              <a:buNone/>
            </a:pPr>
            <a:r>
              <a:rPr lang="en-US" dirty="0" smtClean="0">
                <a:latin typeface="Nunito Sans" panose="00000500000000000000" pitchFamily="2" charset="0"/>
                <a:ea typeface="Nunito Sans"/>
                <a:cs typeface="Nunito Sans"/>
                <a:sym typeface="Nunito Sans"/>
              </a:rPr>
              <a:t>a.  Supporting documentation includes: </a:t>
            </a:r>
          </a:p>
          <a:p>
            <a:pPr marL="1314450" lvl="2" indent="-400050">
              <a:buSzPts val="1280"/>
              <a:buFont typeface="+mj-lt"/>
              <a:buAutoNum type="romanLcPeriod"/>
            </a:pPr>
            <a:r>
              <a:rPr lang="en-US" sz="1600" dirty="0" smtClean="0">
                <a:latin typeface="Nunito Sans" panose="00000500000000000000" pitchFamily="2" charset="0"/>
                <a:ea typeface="Nunito Sans"/>
                <a:cs typeface="Nunito Sans"/>
                <a:sym typeface="Nunito Sans"/>
              </a:rPr>
              <a:t>Proof </a:t>
            </a:r>
            <a:r>
              <a:rPr lang="en-US" sz="1600" dirty="0">
                <a:latin typeface="Nunito Sans" panose="00000500000000000000" pitchFamily="2" charset="0"/>
                <a:ea typeface="Nunito Sans"/>
                <a:cs typeface="Nunito Sans"/>
                <a:sym typeface="Nunito Sans"/>
              </a:rPr>
              <a:t>of Expenses (Vendor invoices</a:t>
            </a:r>
            <a:r>
              <a:rPr lang="en-US" sz="1600" dirty="0" smtClean="0">
                <a:latin typeface="Nunito Sans" panose="00000500000000000000" pitchFamily="2" charset="0"/>
                <a:ea typeface="Nunito Sans"/>
                <a:cs typeface="Nunito Sans"/>
                <a:sym typeface="Nunito Sans"/>
              </a:rPr>
              <a:t>, mileage forms, contracts, </a:t>
            </a:r>
            <a:r>
              <a:rPr lang="en-US" sz="1600" dirty="0">
                <a:latin typeface="Nunito Sans" panose="00000500000000000000" pitchFamily="2" charset="0"/>
                <a:ea typeface="Nunito Sans"/>
                <a:cs typeface="Nunito Sans"/>
                <a:sym typeface="Nunito Sans"/>
              </a:rPr>
              <a:t>purchase </a:t>
            </a:r>
            <a:r>
              <a:rPr lang="en-US" sz="1600" dirty="0" smtClean="0">
                <a:latin typeface="Nunito Sans" panose="00000500000000000000" pitchFamily="2" charset="0"/>
                <a:ea typeface="Nunito Sans"/>
                <a:cs typeface="Nunito Sans"/>
                <a:sym typeface="Nunito Sans"/>
              </a:rPr>
              <a:t>orders, </a:t>
            </a:r>
            <a:r>
              <a:rPr lang="en-US" sz="1600" dirty="0">
                <a:latin typeface="Nunito Sans" panose="00000500000000000000" pitchFamily="2" charset="0"/>
                <a:ea typeface="Nunito Sans"/>
                <a:cs typeface="Nunito Sans"/>
                <a:sym typeface="Nunito Sans"/>
              </a:rPr>
              <a:t>receipts, Etc.) </a:t>
            </a:r>
          </a:p>
          <a:p>
            <a:pPr marL="1314450" lvl="2" indent="-400050">
              <a:buSzPts val="1280"/>
              <a:buFont typeface="+mj-lt"/>
              <a:buAutoNum type="romanLcPeriod"/>
            </a:pPr>
            <a:r>
              <a:rPr lang="en-US" sz="1600" dirty="0">
                <a:latin typeface="Nunito Sans" panose="00000500000000000000" pitchFamily="2" charset="0"/>
                <a:ea typeface="Nunito Sans"/>
                <a:cs typeface="Nunito Sans"/>
                <a:sym typeface="Nunito Sans"/>
              </a:rPr>
              <a:t>Proof of Payments ( Check stubs, EFT stubs, Receipts, Etc.)</a:t>
            </a:r>
          </a:p>
          <a:p>
            <a:pPr marL="0" marR="0" lvl="0" indent="0" algn="l" rtl="0">
              <a:spcBef>
                <a:spcPts val="0"/>
              </a:spcBef>
              <a:spcAft>
                <a:spcPts val="0"/>
              </a:spcAft>
              <a:buClr>
                <a:schemeClr val="accent1"/>
              </a:buClr>
              <a:buSzPts val="1440"/>
              <a:buNone/>
            </a:pPr>
            <a:endParaRPr lang="en-US" sz="1500" dirty="0">
              <a:latin typeface="Nunito Sans" panose="00000500000000000000" pitchFamily="2" charset="0"/>
              <a:ea typeface="Nunito Sans"/>
              <a:cs typeface="Nunito Sans"/>
              <a:sym typeface="Nunito Sans"/>
            </a:endParaRPr>
          </a:p>
          <a:p>
            <a:pPr marL="285750" indent="-285750">
              <a:spcBef>
                <a:spcPts val="0"/>
              </a:spcBef>
              <a:buFont typeface="Arial" panose="020B0604020202020204" pitchFamily="34" charset="0"/>
              <a:buChar char="•"/>
            </a:pPr>
            <a:endParaRPr lang="en-US" dirty="0" smtClean="0">
              <a:latin typeface="Nunito Sans"/>
              <a:ea typeface="Nunito Sans"/>
              <a:cs typeface="Nunito Sans"/>
              <a:sym typeface="Nunito Sans"/>
            </a:endParaRPr>
          </a:p>
          <a:p>
            <a:pPr marL="0" indent="0">
              <a:spcBef>
                <a:spcPts val="0"/>
              </a:spcBef>
              <a:buNone/>
            </a:pPr>
            <a:endParaRPr lang="en-US" dirty="0" smtClean="0">
              <a:latin typeface="Nunito Sans"/>
              <a:ea typeface="Nunito Sans"/>
              <a:cs typeface="Nunito Sans"/>
              <a:sym typeface="Nunito Sans"/>
            </a:endParaRPr>
          </a:p>
          <a:p>
            <a:pPr marL="285750" indent="-285750">
              <a:spcBef>
                <a:spcPts val="0"/>
              </a:spcBef>
              <a:buFont typeface="Arial" panose="020B0604020202020204" pitchFamily="34" charset="0"/>
              <a:buChar char="•"/>
            </a:pPr>
            <a:endParaRPr lang="en-US" dirty="0" smtClean="0">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chemeClr val="accent1"/>
                </a:solidFill>
                <a:latin typeface="Nunito Sans"/>
                <a:ea typeface="Nunito Sans"/>
                <a:cs typeface="Nunito Sans"/>
                <a:sym typeface="Nunito Sans"/>
              </a:rPr>
              <a:t>IDC Quarterly Grant Progress Report</a:t>
            </a:r>
            <a:endParaRPr sz="3600" b="0" i="0" u="none" strike="noStrike" cap="none" dirty="0">
              <a:solidFill>
                <a:schemeClr val="accent1"/>
              </a:solidFill>
              <a:latin typeface="Nunito Sans"/>
              <a:ea typeface="Nunito Sans"/>
              <a:cs typeface="Nunito Sans"/>
              <a:sym typeface="Nunito Sans"/>
            </a:endParaRPr>
          </a:p>
        </p:txBody>
      </p:sp>
      <p:sp>
        <p:nvSpPr>
          <p:cNvPr id="162" name="Google Shape;162;p20"/>
          <p:cNvSpPr txBox="1"/>
          <p:nvPr/>
        </p:nvSpPr>
        <p:spPr>
          <a:xfrm>
            <a:off x="1534225" y="6175400"/>
            <a:ext cx="2688000" cy="7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490" y="1930400"/>
            <a:ext cx="4586521" cy="4618650"/>
          </a:xfrm>
          <a:prstGeom prst="rect">
            <a:avLst/>
          </a:prstGeom>
        </p:spPr>
      </p:pic>
      <p:sp>
        <p:nvSpPr>
          <p:cNvPr id="9" name="TextBox 8"/>
          <p:cNvSpPr txBox="1"/>
          <p:nvPr/>
        </p:nvSpPr>
        <p:spPr>
          <a:xfrm>
            <a:off x="358264" y="1513744"/>
            <a:ext cx="5378508" cy="4862870"/>
          </a:xfrm>
          <a:prstGeom prst="rect">
            <a:avLst/>
          </a:prstGeom>
          <a:noFill/>
        </p:spPr>
        <p:txBody>
          <a:bodyPr wrap="square" rtlCol="0">
            <a:spAutoFit/>
          </a:bodyPr>
          <a:lstStyle/>
          <a:p>
            <a:pPr algn="ctr"/>
            <a:r>
              <a:rPr lang="en-US" sz="1600" b="1" dirty="0" smtClean="0">
                <a:latin typeface="Nunito Sans" panose="00000500000000000000" pitchFamily="2" charset="0"/>
              </a:rPr>
              <a:t>The Quarterly GPR has been re-designed for FY20:</a:t>
            </a:r>
          </a:p>
          <a:p>
            <a:pPr marL="285750" indent="-285750">
              <a:buFont typeface="Arial" panose="020B0604020202020204" pitchFamily="34" charset="0"/>
              <a:buChar char="•"/>
            </a:pPr>
            <a:endParaRPr lang="en-US" b="1" dirty="0" smtClean="0">
              <a:latin typeface="Nunito Sans" panose="00000500000000000000" pitchFamily="2" charset="0"/>
            </a:endParaRPr>
          </a:p>
          <a:p>
            <a:r>
              <a:rPr lang="en-US" b="1" dirty="0" smtClean="0">
                <a:latin typeface="Nunito Sans" panose="00000500000000000000" pitchFamily="2" charset="0"/>
              </a:rPr>
              <a:t>Purpose:</a:t>
            </a:r>
          </a:p>
          <a:p>
            <a:endParaRPr lang="en-US" dirty="0" smtClean="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Gather baseline data tied to each IDC Core Principle</a:t>
            </a:r>
          </a:p>
          <a:p>
            <a:pPr marL="285750" indent="-285750">
              <a:buFont typeface="Arial" panose="020B0604020202020204" pitchFamily="34" charset="0"/>
              <a:buChar char="•"/>
            </a:pPr>
            <a:endParaRPr lang="en-US" dirty="0" smtClean="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Assist systems to meet IDC Core Principles</a:t>
            </a:r>
          </a:p>
          <a:p>
            <a:pPr marL="285750" indent="-285750">
              <a:buFont typeface="Arial" panose="020B0604020202020204" pitchFamily="34" charset="0"/>
              <a:buChar char="•"/>
            </a:pPr>
            <a:endParaRPr lang="en-US" dirty="0" smtClean="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Demonstrate compliance and return on investment to the Utah State Legislature</a:t>
            </a:r>
          </a:p>
          <a:p>
            <a:pPr marL="285750" indent="-285750">
              <a:buFont typeface="Arial" panose="020B0604020202020204" pitchFamily="34" charset="0"/>
              <a:buChar char="•"/>
            </a:pPr>
            <a:endParaRPr lang="en-US" dirty="0">
              <a:latin typeface="Nunito Sans" panose="00000500000000000000" pitchFamily="2" charset="0"/>
            </a:endParaRPr>
          </a:p>
          <a:p>
            <a:r>
              <a:rPr lang="en-US" b="1" dirty="0" smtClean="0">
                <a:latin typeface="Nunito Sans" panose="00000500000000000000" pitchFamily="2" charset="0"/>
              </a:rPr>
              <a:t>What that means to you:</a:t>
            </a:r>
          </a:p>
          <a:p>
            <a:endParaRPr lang="en-US" dirty="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Requires coordination with your indigent defense providers</a:t>
            </a:r>
          </a:p>
          <a:p>
            <a:pPr marL="285750" indent="-285750">
              <a:buFont typeface="Arial" panose="020B0604020202020204" pitchFamily="34" charset="0"/>
              <a:buChar char="•"/>
            </a:pPr>
            <a:endParaRPr lang="en-US" dirty="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Highly important to accurately report in order to support future funding requests</a:t>
            </a:r>
          </a:p>
          <a:p>
            <a:pPr marL="285750" indent="-285750">
              <a:buFont typeface="Arial" panose="020B0604020202020204" pitchFamily="34" charset="0"/>
              <a:buChar char="•"/>
            </a:pPr>
            <a:endParaRPr lang="en-US" dirty="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Review the reporting document now so you are tracking what you need to</a:t>
            </a:r>
          </a:p>
          <a:p>
            <a:pPr marL="285750" indent="-285750">
              <a:buFont typeface="Arial" panose="020B0604020202020204" pitchFamily="34" charset="0"/>
              <a:buChar char="•"/>
            </a:pPr>
            <a:endParaRPr lang="en-US" dirty="0">
              <a:latin typeface="Nunito Sans" panose="00000500000000000000" pitchFamily="2" charset="0"/>
            </a:endParaRPr>
          </a:p>
          <a:p>
            <a:pPr marL="285750" indent="-285750">
              <a:buFont typeface="Arial" panose="020B0604020202020204" pitchFamily="34" charset="0"/>
              <a:buChar char="•"/>
            </a:pPr>
            <a:r>
              <a:rPr lang="en-US" dirty="0" smtClean="0">
                <a:latin typeface="Nunito Sans" panose="00000500000000000000" pitchFamily="2" charset="0"/>
              </a:rPr>
              <a:t>We’re here to help!</a:t>
            </a:r>
          </a:p>
        </p:txBody>
      </p:sp>
      <p:sp>
        <p:nvSpPr>
          <p:cNvPr id="10" name="TextBox 9"/>
          <p:cNvSpPr txBox="1"/>
          <p:nvPr/>
        </p:nvSpPr>
        <p:spPr>
          <a:xfrm>
            <a:off x="5923490" y="1513744"/>
            <a:ext cx="941283" cy="338554"/>
          </a:xfrm>
          <a:prstGeom prst="rect">
            <a:avLst/>
          </a:prstGeom>
          <a:noFill/>
        </p:spPr>
        <p:txBody>
          <a:bodyPr wrap="none" rtlCol="0">
            <a:spAutoFit/>
          </a:bodyPr>
          <a:lstStyle/>
          <a:p>
            <a:r>
              <a:rPr lang="en-US" sz="1600" b="1" dirty="0" smtClean="0">
                <a:latin typeface="Nunito Sans" panose="00000500000000000000" pitchFamily="2" charset="0"/>
              </a:rPr>
              <a:t>Excerpt</a:t>
            </a:r>
            <a:r>
              <a:rPr lang="en-US" dirty="0" smtClean="0">
                <a:latin typeface="Nunito Sans" panose="00000500000000000000" pitchFamily="2" charset="0"/>
              </a:rPr>
              <a:t>:</a:t>
            </a:r>
            <a:endParaRPr lang="en-US" dirty="0">
              <a:latin typeface="Nunito Sans" panose="000005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677334" y="468139"/>
            <a:ext cx="8596668" cy="132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Nunito Sans"/>
              <a:buNone/>
            </a:pPr>
            <a:r>
              <a:rPr lang="en-US" b="1" dirty="0" smtClean="0">
                <a:latin typeface="Nunito Sans"/>
                <a:ea typeface="Nunito Sans"/>
                <a:cs typeface="Nunito Sans"/>
                <a:sym typeface="Nunito Sans"/>
              </a:rPr>
              <a:t>Expense Reporting and Verification</a:t>
            </a:r>
            <a:endParaRPr b="1" dirty="0">
              <a:latin typeface="Nunito Sans"/>
              <a:ea typeface="Nunito Sans"/>
              <a:cs typeface="Nunito Sans"/>
              <a:sym typeface="Nunito Sans"/>
            </a:endParaRPr>
          </a:p>
        </p:txBody>
      </p:sp>
      <p:sp>
        <p:nvSpPr>
          <p:cNvPr id="169" name="Google Shape;169;p21"/>
          <p:cNvSpPr txBox="1">
            <a:spLocks noGrp="1"/>
          </p:cNvSpPr>
          <p:nvPr>
            <p:ph type="body" idx="1"/>
          </p:nvPr>
        </p:nvSpPr>
        <p:spPr>
          <a:xfrm>
            <a:off x="677334" y="1322247"/>
            <a:ext cx="8596800" cy="4766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440"/>
              <a:buFont typeface="Nunito Sans"/>
              <a:buChar char="●"/>
            </a:pPr>
            <a:r>
              <a:rPr lang="en-US" sz="1600" b="1" dirty="0" smtClean="0">
                <a:latin typeface="Nunito Sans"/>
                <a:ea typeface="Nunito Sans"/>
                <a:cs typeface="Nunito Sans"/>
                <a:sym typeface="Nunito Sans"/>
              </a:rPr>
              <a:t>Reimbursement Worksheet</a:t>
            </a:r>
            <a:r>
              <a:rPr lang="en-US" sz="1600" b="1" i="0" u="none" strike="noStrike" cap="none" dirty="0" smtClean="0">
                <a:solidFill>
                  <a:srgbClr val="3F3F3F"/>
                </a:solidFill>
                <a:latin typeface="Nunito Sans"/>
                <a:ea typeface="Nunito Sans"/>
                <a:cs typeface="Nunito Sans"/>
                <a:sym typeface="Nunito Sans"/>
              </a:rPr>
              <a:t>:</a:t>
            </a:r>
            <a:r>
              <a:rPr lang="en-US" sz="1600" i="0" u="none" strike="noStrike" cap="none" dirty="0" smtClean="0">
                <a:solidFill>
                  <a:srgbClr val="3F3F3F"/>
                </a:solidFill>
                <a:latin typeface="Nunito Sans"/>
                <a:ea typeface="Nunito Sans"/>
                <a:cs typeface="Nunito Sans"/>
                <a:sym typeface="Nunito Sans"/>
              </a:rPr>
              <a:t> The spreadsheet contains detailed instructions and must be completed </a:t>
            </a:r>
            <a:r>
              <a:rPr lang="en-US" sz="1600" dirty="0" smtClean="0">
                <a:latin typeface="Nunito Sans"/>
                <a:ea typeface="Nunito Sans"/>
                <a:cs typeface="Nunito Sans"/>
                <a:sym typeface="Nunito Sans"/>
              </a:rPr>
              <a:t>by</a:t>
            </a:r>
            <a:r>
              <a:rPr lang="en-US" sz="1600" i="0" u="none" strike="noStrike" cap="none" dirty="0" smtClean="0">
                <a:solidFill>
                  <a:srgbClr val="3F3F3F"/>
                </a:solidFill>
                <a:latin typeface="Nunito Sans"/>
                <a:ea typeface="Nunito Sans"/>
                <a:cs typeface="Nunito Sans"/>
                <a:sym typeface="Nunito Sans"/>
              </a:rPr>
              <a:t> the grantee (city, county, interlocal) level, not a contractor. If you have not received a reimbursement worksheet with your grant budget populated, please contact the IDC grant program manager.</a:t>
            </a:r>
            <a:r>
              <a:rPr lang="en-US" sz="1600" dirty="0" smtClean="0">
                <a:latin typeface="Nunito Sans"/>
                <a:ea typeface="Nunito Sans"/>
                <a:cs typeface="Nunito Sans"/>
                <a:sym typeface="Nunito Sans"/>
              </a:rPr>
              <a:t> Once you have entered your expenses the reimbursement spreadsheet will calculate the grant reimbursable portion of each line item based on the grant </a:t>
            </a:r>
            <a:r>
              <a:rPr lang="en-US" sz="1600" dirty="0">
                <a:latin typeface="Nunito Sans"/>
                <a:ea typeface="Nunito Sans"/>
                <a:cs typeface="Nunito Sans"/>
                <a:sym typeface="Nunito Sans"/>
              </a:rPr>
              <a:t>award </a:t>
            </a:r>
            <a:r>
              <a:rPr lang="en-US" sz="1600" dirty="0" smtClean="0">
                <a:latin typeface="Nunito Sans"/>
                <a:ea typeface="Nunito Sans"/>
                <a:cs typeface="Nunito Sans"/>
                <a:sym typeface="Nunito Sans"/>
              </a:rPr>
              <a:t>contract and payment structure.   </a:t>
            </a:r>
            <a:endParaRPr sz="1600" dirty="0">
              <a:latin typeface="Nunito Sans"/>
              <a:ea typeface="Nunito Sans"/>
              <a:cs typeface="Nunito Sans"/>
              <a:sym typeface="Nunito Sans"/>
            </a:endParaRPr>
          </a:p>
          <a:p>
            <a:pPr marL="342900" lvl="0" indent="-342900">
              <a:buFont typeface="Nunito Sans"/>
              <a:buChar char="●"/>
            </a:pPr>
            <a:r>
              <a:rPr lang="en-US" sz="1600" b="1" dirty="0" smtClean="0">
                <a:latin typeface="Nunito Sans"/>
                <a:ea typeface="Nunito Sans"/>
                <a:cs typeface="Nunito Sans"/>
                <a:sym typeface="Nunito Sans"/>
              </a:rPr>
              <a:t>Ledger Tab:</a:t>
            </a:r>
            <a:r>
              <a:rPr lang="en-US" sz="1600" dirty="0" smtClean="0">
                <a:latin typeface="Nunito Sans"/>
                <a:ea typeface="Nunito Sans"/>
                <a:cs typeface="Nunito Sans"/>
                <a:sym typeface="Nunito Sans"/>
              </a:rPr>
              <a:t> </a:t>
            </a:r>
            <a:r>
              <a:rPr lang="en-US" sz="1600" dirty="0">
                <a:latin typeface="Nunito Sans"/>
                <a:ea typeface="Nunito Sans"/>
                <a:cs typeface="Nunito Sans"/>
                <a:sym typeface="Nunito Sans"/>
              </a:rPr>
              <a:t>A</a:t>
            </a:r>
            <a:r>
              <a:rPr lang="en-US" sz="1600" dirty="0" smtClean="0">
                <a:latin typeface="Nunito Sans"/>
                <a:ea typeface="Nunito Sans"/>
                <a:cs typeface="Nunito Sans"/>
                <a:sym typeface="Nunito Sans"/>
              </a:rPr>
              <a:t> ledger is included as a tab within the reimbursement worksheet. All expenses for indigent defense services for the period should be listed on the ledger individually. </a:t>
            </a:r>
            <a:r>
              <a:rPr lang="en-US" sz="1600" dirty="0">
                <a:latin typeface="Nunito Sans"/>
                <a:ea typeface="Nunito Sans"/>
                <a:cs typeface="Nunito Sans"/>
                <a:sym typeface="Nunito Sans"/>
              </a:rPr>
              <a:t>This includes both local spending and IDC requested reimbursement expenses. The </a:t>
            </a:r>
            <a:r>
              <a:rPr lang="en-US" sz="1600" dirty="0" smtClean="0">
                <a:latin typeface="Nunito Sans"/>
                <a:ea typeface="Nunito Sans"/>
                <a:cs typeface="Nunito Sans"/>
                <a:sym typeface="Nunito Sans"/>
              </a:rPr>
              <a:t>sum of the entries on the ledger must </a:t>
            </a:r>
            <a:r>
              <a:rPr lang="en-US" sz="1600" dirty="0">
                <a:latin typeface="Nunito Sans"/>
                <a:ea typeface="Nunito Sans"/>
                <a:cs typeface="Nunito Sans"/>
                <a:sym typeface="Nunito Sans"/>
              </a:rPr>
              <a:t>reflect the total spending for local indigent defense </a:t>
            </a:r>
            <a:r>
              <a:rPr lang="en-US" sz="1600" dirty="0" smtClean="0">
                <a:latin typeface="Nunito Sans"/>
                <a:ea typeface="Nunito Sans"/>
                <a:cs typeface="Nunito Sans"/>
                <a:sym typeface="Nunito Sans"/>
              </a:rPr>
              <a:t>services for the period, and should match what you enter on the Reimbursement Worksheet. </a:t>
            </a:r>
          </a:p>
          <a:p>
            <a:pPr marL="342900" lvl="0" indent="-342900">
              <a:buFont typeface="Nunito Sans"/>
              <a:buChar char="●"/>
            </a:pPr>
            <a:r>
              <a:rPr lang="en-US" sz="1600" b="1" dirty="0" smtClean="0">
                <a:latin typeface="Nunito Sans"/>
                <a:ea typeface="Nunito Sans"/>
                <a:cs typeface="Nunito Sans"/>
                <a:sym typeface="Nunito Sans"/>
              </a:rPr>
              <a:t>Budget Detail Report: </a:t>
            </a:r>
            <a:r>
              <a:rPr lang="en-US" sz="1600" dirty="0" smtClean="0">
                <a:latin typeface="Nunito Sans"/>
                <a:ea typeface="Nunito Sans"/>
                <a:cs typeface="Nunito Sans"/>
                <a:sym typeface="Nunito Sans"/>
              </a:rPr>
              <a:t>This may be submitted </a:t>
            </a:r>
            <a:r>
              <a:rPr lang="en-US" sz="1600" b="1" dirty="0" smtClean="0">
                <a:latin typeface="Nunito Sans"/>
                <a:ea typeface="Nunito Sans"/>
                <a:cs typeface="Nunito Sans"/>
                <a:sym typeface="Nunito Sans"/>
              </a:rPr>
              <a:t>in lieu of completing the ledger tab </a:t>
            </a:r>
            <a:r>
              <a:rPr lang="en-US" sz="1600" dirty="0" smtClean="0">
                <a:latin typeface="Nunito Sans"/>
                <a:ea typeface="Nunito Sans"/>
                <a:cs typeface="Nunito Sans"/>
                <a:sym typeface="Nunito Sans"/>
              </a:rPr>
              <a:t>as long as it shows all system spending for the quarter and aligns with the expenses reported on the Reimbursement Worksheet. The grantee should notate the report as needed so IDC staff can reconcile it with the report with the Reimbursement Worksheet.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1499367" y="457308"/>
            <a:ext cx="6915291" cy="1320900"/>
          </a:xfrm>
          <a:prstGeom prst="rect">
            <a:avLst/>
          </a:prstGeom>
        </p:spPr>
        <p:txBody>
          <a:bodyPr spcFirstLastPara="1" wrap="square" lIns="91425" tIns="45700" rIns="91425" bIns="45700" anchor="t" anchorCtr="0">
            <a:noAutofit/>
          </a:bodyPr>
          <a:lstStyle/>
          <a:p>
            <a:pPr lvl="0" algn="ctr" rtl="0">
              <a:spcBef>
                <a:spcPts val="0"/>
              </a:spcBef>
              <a:spcAft>
                <a:spcPts val="0"/>
              </a:spcAft>
            </a:pPr>
            <a:r>
              <a:rPr lang="en-US" dirty="0" smtClean="0"/>
              <a:t>IDC Reimbursement Worksheet</a:t>
            </a:r>
            <a:br>
              <a:rPr lang="en-US" dirty="0" smtClean="0"/>
            </a:br>
            <a:r>
              <a:rPr lang="en-US" dirty="0" smtClean="0"/>
              <a:t/>
            </a:r>
            <a:br>
              <a:rPr lang="en-US" dirty="0" smtClean="0"/>
            </a:b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69" y="1079035"/>
            <a:ext cx="9307285" cy="4937696"/>
          </a:xfrm>
          <a:prstGeom prst="rect">
            <a:avLst/>
          </a:prstGeom>
        </p:spPr>
      </p:pic>
      <p:sp>
        <p:nvSpPr>
          <p:cNvPr id="6" name="Google Shape;192;p24"/>
          <p:cNvSpPr/>
          <p:nvPr/>
        </p:nvSpPr>
        <p:spPr>
          <a:xfrm rot="7444958">
            <a:off x="8524283" y="2095496"/>
            <a:ext cx="771592" cy="292531"/>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 name="Google Shape;192;p24"/>
          <p:cNvSpPr/>
          <p:nvPr/>
        </p:nvSpPr>
        <p:spPr>
          <a:xfrm rot="13090358">
            <a:off x="2483237" y="6108268"/>
            <a:ext cx="771592" cy="292531"/>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5" name="TextBox 4"/>
          <p:cNvSpPr txBox="1"/>
          <p:nvPr/>
        </p:nvSpPr>
        <p:spPr>
          <a:xfrm>
            <a:off x="8414658" y="1248773"/>
            <a:ext cx="1665515" cy="646331"/>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Step by step instructions are provided here.</a:t>
            </a:r>
            <a:endParaRPr lang="en-US" sz="1200" dirty="0">
              <a:solidFill>
                <a:schemeClr val="accent4"/>
              </a:solidFill>
              <a:latin typeface="Nunito Sans" panose="00000500000000000000" pitchFamily="2" charset="0"/>
            </a:endParaRPr>
          </a:p>
        </p:txBody>
      </p:sp>
      <p:sp>
        <p:nvSpPr>
          <p:cNvPr id="8" name="TextBox 7"/>
          <p:cNvSpPr txBox="1"/>
          <p:nvPr/>
        </p:nvSpPr>
        <p:spPr>
          <a:xfrm>
            <a:off x="3262726" y="6254533"/>
            <a:ext cx="2931246" cy="461665"/>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Complete the ledger tab first. Make sure to select the correct reporting period. </a:t>
            </a:r>
            <a:endParaRPr lang="en-US" sz="1200" dirty="0">
              <a:solidFill>
                <a:schemeClr val="accent4"/>
              </a:solidFill>
              <a:latin typeface="Nunito Sans" panose="00000500000000000000" pitchFamily="2" charset="0"/>
            </a:endParaRPr>
          </a:p>
        </p:txBody>
      </p:sp>
      <p:sp>
        <p:nvSpPr>
          <p:cNvPr id="10" name="Google Shape;192;p24"/>
          <p:cNvSpPr/>
          <p:nvPr/>
        </p:nvSpPr>
        <p:spPr>
          <a:xfrm rot="8141955">
            <a:off x="2730759" y="1831022"/>
            <a:ext cx="771592" cy="292531"/>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9" name="TextBox 8"/>
          <p:cNvSpPr txBox="1"/>
          <p:nvPr/>
        </p:nvSpPr>
        <p:spPr>
          <a:xfrm>
            <a:off x="3439482" y="1117758"/>
            <a:ext cx="1381442" cy="830997"/>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This budget should match your grant award.</a:t>
            </a:r>
            <a:endParaRPr lang="en-US" sz="1200" dirty="0">
              <a:solidFill>
                <a:schemeClr val="accent4"/>
              </a:solidFill>
              <a:latin typeface="Nunito Sans"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3"/>
          <p:cNvSpPr txBox="1"/>
          <p:nvPr/>
        </p:nvSpPr>
        <p:spPr>
          <a:xfrm>
            <a:off x="978218" y="159220"/>
            <a:ext cx="8562300" cy="6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solidFill>
                  <a:schemeClr val="accent1"/>
                </a:solidFill>
                <a:latin typeface="Nunito Sans"/>
                <a:ea typeface="Nunito Sans"/>
                <a:cs typeface="Nunito Sans"/>
                <a:sym typeface="Nunito Sans"/>
              </a:rPr>
              <a:t>Ledger Tab</a:t>
            </a:r>
            <a:endParaRPr sz="3600" dirty="0">
              <a:solidFill>
                <a:schemeClr val="accent1"/>
              </a:solidFill>
              <a:latin typeface="Nunito Sans"/>
              <a:ea typeface="Nunito Sans"/>
              <a:cs typeface="Nunito Sans"/>
              <a:sym typeface="Nunito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573" y="899972"/>
            <a:ext cx="8570384" cy="4720881"/>
          </a:xfrm>
          <a:prstGeom prst="rect">
            <a:avLst/>
          </a:prstGeom>
        </p:spPr>
      </p:pic>
      <p:sp>
        <p:nvSpPr>
          <p:cNvPr id="5" name="Google Shape;192;p24"/>
          <p:cNvSpPr/>
          <p:nvPr/>
        </p:nvSpPr>
        <p:spPr>
          <a:xfrm rot="16200000">
            <a:off x="2549501" y="5651928"/>
            <a:ext cx="595612" cy="292532"/>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 name="TextBox 3"/>
          <p:cNvSpPr txBox="1"/>
          <p:nvPr/>
        </p:nvSpPr>
        <p:spPr>
          <a:xfrm>
            <a:off x="1278270" y="6189469"/>
            <a:ext cx="3138074" cy="461665"/>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Make sure to select the correct reporting period. There is also a tab with examples.</a:t>
            </a:r>
            <a:endParaRPr lang="en-US" sz="1200" dirty="0">
              <a:solidFill>
                <a:schemeClr val="accent4"/>
              </a:solidFill>
              <a:latin typeface="Nunito Sans" panose="00000500000000000000" pitchFamily="2" charset="0"/>
            </a:endParaRPr>
          </a:p>
        </p:txBody>
      </p:sp>
      <p:sp>
        <p:nvSpPr>
          <p:cNvPr id="7" name="Google Shape;192;p24"/>
          <p:cNvSpPr/>
          <p:nvPr/>
        </p:nvSpPr>
        <p:spPr>
          <a:xfrm rot="5400000" flipH="1">
            <a:off x="6492637" y="5098321"/>
            <a:ext cx="1037069" cy="283374"/>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6" name="TextBox 5"/>
          <p:cNvSpPr txBox="1"/>
          <p:nvPr/>
        </p:nvSpPr>
        <p:spPr>
          <a:xfrm>
            <a:off x="2993571" y="5029200"/>
            <a:ext cx="2373086" cy="307777"/>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4861242" y="5872295"/>
            <a:ext cx="4435158" cy="1015663"/>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Use the drop down menus to select Sub-Categories. These drop down options are tied to the line items in your grant award budget and align with the Reimbursement Worksheet tab. If an expense does not match one of the options please contact the IDC grant </a:t>
            </a:r>
            <a:r>
              <a:rPr lang="en-US" sz="1200" dirty="0">
                <a:solidFill>
                  <a:schemeClr val="accent4"/>
                </a:solidFill>
                <a:latin typeface="Nunito Sans" panose="00000500000000000000" pitchFamily="2" charset="0"/>
              </a:rPr>
              <a:t>m</a:t>
            </a:r>
            <a:r>
              <a:rPr lang="en-US" sz="1200" dirty="0" smtClean="0">
                <a:solidFill>
                  <a:schemeClr val="accent4"/>
                </a:solidFill>
                <a:latin typeface="Nunito Sans" panose="00000500000000000000" pitchFamily="2" charset="0"/>
              </a:rPr>
              <a:t>anager for guidance.</a:t>
            </a:r>
            <a:endParaRPr lang="en-US" sz="1200" dirty="0">
              <a:solidFill>
                <a:schemeClr val="accent4"/>
              </a:solidFill>
              <a:latin typeface="Nunito Sans" panose="00000500000000000000" pitchFamily="2" charset="0"/>
            </a:endParaRPr>
          </a:p>
        </p:txBody>
      </p:sp>
      <p:sp>
        <p:nvSpPr>
          <p:cNvPr id="10" name="Google Shape;192;p24"/>
          <p:cNvSpPr/>
          <p:nvPr/>
        </p:nvSpPr>
        <p:spPr>
          <a:xfrm>
            <a:off x="978218" y="3114146"/>
            <a:ext cx="531949" cy="292531"/>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9" name="TextBox 8"/>
          <p:cNvSpPr txBox="1"/>
          <p:nvPr/>
        </p:nvSpPr>
        <p:spPr>
          <a:xfrm>
            <a:off x="22836" y="2806512"/>
            <a:ext cx="1074060" cy="1200329"/>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Enter all indigent defense expenses for the period individually.</a:t>
            </a:r>
            <a:endParaRPr lang="en-US" sz="1200" dirty="0">
              <a:solidFill>
                <a:schemeClr val="accent4"/>
              </a:solidFill>
              <a:latin typeface="Nunito Sans"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3"/>
          <p:cNvSpPr txBox="1"/>
          <p:nvPr/>
        </p:nvSpPr>
        <p:spPr>
          <a:xfrm>
            <a:off x="978218" y="159220"/>
            <a:ext cx="8562300" cy="6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solidFill>
                  <a:schemeClr val="accent1"/>
                </a:solidFill>
                <a:latin typeface="Nunito Sans"/>
                <a:ea typeface="Nunito Sans"/>
                <a:cs typeface="Nunito Sans"/>
                <a:sym typeface="Nunito Sans"/>
              </a:rPr>
              <a:t>Ledger Tab Continued:</a:t>
            </a:r>
            <a:endParaRPr sz="3600" dirty="0">
              <a:solidFill>
                <a:schemeClr val="accent1"/>
              </a:solidFill>
              <a:latin typeface="Nunito Sans"/>
              <a:ea typeface="Nunito Sans"/>
              <a:cs typeface="Nunito Sans"/>
              <a:sym typeface="Nunito Sans"/>
            </a:endParaRPr>
          </a:p>
        </p:txBody>
      </p:sp>
      <p:sp>
        <p:nvSpPr>
          <p:cNvPr id="6" name="TextBox 5"/>
          <p:cNvSpPr txBox="1"/>
          <p:nvPr/>
        </p:nvSpPr>
        <p:spPr>
          <a:xfrm>
            <a:off x="2993571" y="5029200"/>
            <a:ext cx="2373086" cy="307777"/>
          </a:xfrm>
          <a:prstGeom prst="rect">
            <a:avLst/>
          </a:prstGeom>
          <a:noFill/>
        </p:spPr>
        <p:txBody>
          <a:bodyPr wrap="square" rtlCol="0">
            <a:spAutoFit/>
          </a:bodyPr>
          <a:lstStyle/>
          <a:p>
            <a:r>
              <a:rPr lang="en-US" dirty="0" smtClean="0"/>
              <a:t> </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26" y="1254815"/>
            <a:ext cx="9685261" cy="4993585"/>
          </a:xfrm>
          <a:prstGeom prst="rect">
            <a:avLst/>
          </a:prstGeom>
        </p:spPr>
      </p:pic>
      <p:sp>
        <p:nvSpPr>
          <p:cNvPr id="13" name="Google Shape;192;p24"/>
          <p:cNvSpPr/>
          <p:nvPr/>
        </p:nvSpPr>
        <p:spPr>
          <a:xfrm rot="4635099">
            <a:off x="7144728" y="2086703"/>
            <a:ext cx="450539" cy="292532"/>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2" name="TextBox 11"/>
          <p:cNvSpPr txBox="1"/>
          <p:nvPr/>
        </p:nvSpPr>
        <p:spPr>
          <a:xfrm>
            <a:off x="6085114" y="1254815"/>
            <a:ext cx="3455404" cy="769441"/>
          </a:xfrm>
          <a:prstGeom prst="rect">
            <a:avLst/>
          </a:prstGeom>
          <a:noFill/>
        </p:spPr>
        <p:txBody>
          <a:bodyPr wrap="square" rtlCol="0">
            <a:spAutoFit/>
          </a:bodyPr>
          <a:lstStyle/>
          <a:p>
            <a:r>
              <a:rPr lang="en-US" sz="1100" dirty="0" smtClean="0">
                <a:solidFill>
                  <a:schemeClr val="accent4"/>
                </a:solidFill>
                <a:latin typeface="Nunito Sans" panose="00000500000000000000" pitchFamily="2" charset="0"/>
              </a:rPr>
              <a:t>To transfer information to the Reimbursement Worksheet, first sort by sub-category by clicking this icon. Then highlight the amount paid for each item within a sub-category as shown.</a:t>
            </a:r>
            <a:endParaRPr lang="en-US" sz="1100" dirty="0">
              <a:solidFill>
                <a:schemeClr val="accent4"/>
              </a:solidFill>
              <a:latin typeface="Nunito Sans" panose="00000500000000000000" pitchFamily="2" charset="0"/>
            </a:endParaRPr>
          </a:p>
        </p:txBody>
      </p:sp>
      <p:sp>
        <p:nvSpPr>
          <p:cNvPr id="15" name="Google Shape;192;p24"/>
          <p:cNvSpPr/>
          <p:nvPr/>
        </p:nvSpPr>
        <p:spPr>
          <a:xfrm rot="20206861">
            <a:off x="8989050" y="6263467"/>
            <a:ext cx="808341" cy="292532"/>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4" name="TextBox 13"/>
          <p:cNvSpPr txBox="1"/>
          <p:nvPr/>
        </p:nvSpPr>
        <p:spPr>
          <a:xfrm>
            <a:off x="5116286" y="6279104"/>
            <a:ext cx="3847835" cy="600164"/>
          </a:xfrm>
          <a:prstGeom prst="rect">
            <a:avLst/>
          </a:prstGeom>
          <a:noFill/>
        </p:spPr>
        <p:txBody>
          <a:bodyPr wrap="square" rtlCol="0">
            <a:spAutoFit/>
          </a:bodyPr>
          <a:lstStyle/>
          <a:p>
            <a:r>
              <a:rPr lang="en-US" sz="1100" dirty="0" smtClean="0">
                <a:solidFill>
                  <a:schemeClr val="accent4"/>
                </a:solidFill>
                <a:latin typeface="Nunito Sans" panose="00000500000000000000" pitchFamily="2" charset="0"/>
              </a:rPr>
              <a:t>Excel provides the sum here. In this example you would enter $22,500 in expenses for the line item titled Adult District.</a:t>
            </a:r>
            <a:endParaRPr lang="en-US" sz="1100" dirty="0">
              <a:solidFill>
                <a:schemeClr val="accent4"/>
              </a:solidFill>
              <a:latin typeface="Nunito Sans" panose="00000500000000000000" pitchFamily="2" charset="0"/>
            </a:endParaRPr>
          </a:p>
        </p:txBody>
      </p:sp>
    </p:spTree>
    <p:extLst>
      <p:ext uri="{BB962C8B-B14F-4D97-AF65-F5344CB8AC3E}">
        <p14:creationId xmlns:p14="http://schemas.microsoft.com/office/powerpoint/2010/main" val="169265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168" y="3543104"/>
            <a:ext cx="1393372" cy="830997"/>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Enter the total expense for each subcategory from your ledger tab.</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924" y="373009"/>
            <a:ext cx="6238504" cy="5829671"/>
          </a:xfrm>
          <a:prstGeom prst="rect">
            <a:avLst/>
          </a:prstGeom>
        </p:spPr>
      </p:pic>
      <p:sp>
        <p:nvSpPr>
          <p:cNvPr id="7" name="Google Shape;192;p24"/>
          <p:cNvSpPr/>
          <p:nvPr/>
        </p:nvSpPr>
        <p:spPr>
          <a:xfrm rot="10800000" flipH="1">
            <a:off x="1961797" y="3829958"/>
            <a:ext cx="1319230" cy="283374"/>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 name="Google Shape;192;p24"/>
          <p:cNvSpPr/>
          <p:nvPr/>
        </p:nvSpPr>
        <p:spPr>
          <a:xfrm rot="21180397" flipH="1">
            <a:off x="7104854" y="1023778"/>
            <a:ext cx="1319230" cy="283374"/>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9" name="Google Shape;192;p24"/>
          <p:cNvSpPr/>
          <p:nvPr/>
        </p:nvSpPr>
        <p:spPr>
          <a:xfrm rot="10800000" flipH="1">
            <a:off x="1584017" y="5469531"/>
            <a:ext cx="998787" cy="283374"/>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0" name="TextBox 9"/>
          <p:cNvSpPr txBox="1"/>
          <p:nvPr/>
        </p:nvSpPr>
        <p:spPr>
          <a:xfrm>
            <a:off x="506636" y="2191016"/>
            <a:ext cx="1518252" cy="1200329"/>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cs typeface="Arial" panose="020B0604020202020204" pitchFamily="34" charset="0"/>
              </a:rPr>
              <a:t>Be sure to enter information under the correct period. This corresponds with the GMS reporting period.</a:t>
            </a:r>
            <a:endParaRPr lang="en-US" sz="1200" dirty="0">
              <a:solidFill>
                <a:schemeClr val="accent4"/>
              </a:solidFill>
              <a:latin typeface="Nunito Sans" panose="00000500000000000000" pitchFamily="2" charset="0"/>
              <a:cs typeface="Arial" panose="020B0604020202020204" pitchFamily="34" charset="0"/>
            </a:endParaRPr>
          </a:p>
        </p:txBody>
      </p:sp>
      <p:sp>
        <p:nvSpPr>
          <p:cNvPr id="11" name="TextBox 10"/>
          <p:cNvSpPr txBox="1"/>
          <p:nvPr/>
        </p:nvSpPr>
        <p:spPr>
          <a:xfrm>
            <a:off x="506636" y="4500268"/>
            <a:ext cx="1179080" cy="2308324"/>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rPr>
              <a:t>When all expenses are entered the spreadsheet calculates the amount reimbursable for the period and provides you with the numbers to enter in GMS.</a:t>
            </a:r>
            <a:endParaRPr lang="en-US" sz="1200" dirty="0">
              <a:solidFill>
                <a:schemeClr val="accent4"/>
              </a:solidFill>
              <a:latin typeface="Nunito Sans" panose="00000500000000000000" pitchFamily="2" charset="0"/>
            </a:endParaRPr>
          </a:p>
        </p:txBody>
      </p:sp>
      <p:sp>
        <p:nvSpPr>
          <p:cNvPr id="12" name="Google Shape;192;p24"/>
          <p:cNvSpPr/>
          <p:nvPr/>
        </p:nvSpPr>
        <p:spPr>
          <a:xfrm rot="11948294" flipH="1">
            <a:off x="2010023" y="3022456"/>
            <a:ext cx="1319230" cy="283374"/>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3" name="TextBox 12"/>
          <p:cNvSpPr txBox="1"/>
          <p:nvPr/>
        </p:nvSpPr>
        <p:spPr>
          <a:xfrm>
            <a:off x="8436428" y="944521"/>
            <a:ext cx="1328058" cy="2492990"/>
          </a:xfrm>
          <a:prstGeom prst="rect">
            <a:avLst/>
          </a:prstGeom>
          <a:noFill/>
        </p:spPr>
        <p:txBody>
          <a:bodyPr wrap="square" rtlCol="0">
            <a:spAutoFit/>
          </a:bodyPr>
          <a:lstStyle/>
          <a:p>
            <a:r>
              <a:rPr lang="en-US" sz="1200" dirty="0" smtClean="0">
                <a:solidFill>
                  <a:schemeClr val="accent4"/>
                </a:solidFill>
                <a:latin typeface="Nunito Sans" panose="00000500000000000000" pitchFamily="2" charset="0"/>
                <a:cs typeface="Arial" panose="020B0604020202020204" pitchFamily="34" charset="0"/>
              </a:rPr>
              <a:t>Be sure to save the spreadsheet and work from it each quarter. This will provide you with Year to Date Expenses as well as the remaining balances on your grant and match requirement.</a:t>
            </a:r>
            <a:endParaRPr lang="en-US" sz="1200" dirty="0">
              <a:solidFill>
                <a:schemeClr val="accent4"/>
              </a:solidFill>
              <a:latin typeface="Nunito Sans" panose="00000500000000000000" pitchFamily="2" charset="0"/>
              <a:cs typeface="Arial" panose="020B0604020202020204" pitchFamily="34" charset="0"/>
            </a:endParaRPr>
          </a:p>
        </p:txBody>
      </p:sp>
      <p:sp>
        <p:nvSpPr>
          <p:cNvPr id="14" name="Google Shape;192;p24"/>
          <p:cNvSpPr/>
          <p:nvPr/>
        </p:nvSpPr>
        <p:spPr>
          <a:xfrm rot="2177553" flipH="1">
            <a:off x="3202540" y="5921365"/>
            <a:ext cx="994820" cy="283374"/>
          </a:xfrm>
          <a:prstGeom prst="rightArrow">
            <a:avLst>
              <a:gd name="adj1" fmla="val 50000"/>
              <a:gd name="adj2" fmla="val 50000"/>
            </a:avLst>
          </a:prstGeom>
          <a:solidFill>
            <a:srgbClr val="FF0000"/>
          </a:solid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TextBox 14"/>
          <p:cNvSpPr txBox="1"/>
          <p:nvPr/>
        </p:nvSpPr>
        <p:spPr>
          <a:xfrm>
            <a:off x="4184731" y="6202680"/>
            <a:ext cx="4449594" cy="461665"/>
          </a:xfrm>
          <a:prstGeom prst="rect">
            <a:avLst/>
          </a:prstGeom>
          <a:noFill/>
        </p:spPr>
        <p:txBody>
          <a:bodyPr wrap="square" rtlCol="0">
            <a:spAutoFit/>
          </a:bodyPr>
          <a:lstStyle/>
          <a:p>
            <a:r>
              <a:rPr lang="en-US" sz="1200" dirty="0" smtClean="0">
                <a:solidFill>
                  <a:schemeClr val="accent4"/>
                </a:solidFill>
              </a:rPr>
              <a:t>For grantees working with two grant years this section will be color coded and specify the amounts to enter in each grant.</a:t>
            </a:r>
            <a:endParaRPr lang="en-US" sz="1200" dirty="0">
              <a:solidFill>
                <a:schemeClr val="accent4"/>
              </a:solidFill>
            </a:endParaRPr>
          </a:p>
        </p:txBody>
      </p:sp>
    </p:spTree>
    <p:extLst>
      <p:ext uri="{BB962C8B-B14F-4D97-AF65-F5344CB8AC3E}">
        <p14:creationId xmlns:p14="http://schemas.microsoft.com/office/powerpoint/2010/main" val="105469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Nunito Sans"/>
              <a:buNone/>
            </a:pPr>
            <a:r>
              <a:rPr lang="en-US" sz="3600" b="0" i="0" u="none" strike="noStrike" cap="none" dirty="0" smtClean="0">
                <a:solidFill>
                  <a:schemeClr val="accent1"/>
                </a:solidFill>
                <a:latin typeface="Nunito Sans"/>
                <a:ea typeface="Nunito Sans"/>
                <a:cs typeface="Nunito Sans"/>
                <a:sym typeface="Nunito Sans"/>
              </a:rPr>
              <a:t>Grants Management System </a:t>
            </a:r>
            <a:r>
              <a:rPr lang="en-US" sz="3600" b="0" i="0" u="none" strike="noStrike" cap="none" dirty="0">
                <a:solidFill>
                  <a:schemeClr val="accent1"/>
                </a:solidFill>
                <a:latin typeface="Nunito Sans"/>
                <a:ea typeface="Nunito Sans"/>
                <a:cs typeface="Nunito Sans"/>
                <a:sym typeface="Nunito Sans"/>
              </a:rPr>
              <a:t>(GMS)	</a:t>
            </a:r>
            <a:r>
              <a:rPr lang="en-US" sz="3600" b="0" i="0" u="none" strike="noStrike" cap="none" dirty="0" smtClean="0">
                <a:solidFill>
                  <a:schemeClr val="accent1"/>
                </a:solidFill>
                <a:latin typeface="Nunito Sans"/>
                <a:ea typeface="Nunito Sans"/>
                <a:cs typeface="Nunito Sans"/>
                <a:sym typeface="Nunito Sans"/>
              </a:rPr>
              <a:t>Entry</a:t>
            </a:r>
            <a:endParaRPr sz="3600" b="0" i="0" u="none" strike="noStrike" cap="none" dirty="0">
              <a:solidFill>
                <a:schemeClr val="accent1"/>
              </a:solidFill>
              <a:latin typeface="Nunito Sans"/>
              <a:ea typeface="Nunito Sans"/>
              <a:cs typeface="Nunito Sans"/>
              <a:sym typeface="Nunito Sans"/>
            </a:endParaRPr>
          </a:p>
        </p:txBody>
      </p:sp>
      <p:sp>
        <p:nvSpPr>
          <p:cNvPr id="188" name="Google Shape;188;p24"/>
          <p:cNvSpPr txBox="1">
            <a:spLocks noGrp="1"/>
          </p:cNvSpPr>
          <p:nvPr>
            <p:ph type="body" idx="1"/>
          </p:nvPr>
        </p:nvSpPr>
        <p:spPr>
          <a:xfrm>
            <a:off x="231967" y="1371867"/>
            <a:ext cx="6365700" cy="4933800"/>
          </a:xfrm>
          <a:prstGeom prst="rect">
            <a:avLst/>
          </a:prstGeom>
          <a:noFill/>
          <a:ln>
            <a:noFill/>
          </a:ln>
        </p:spPr>
        <p:txBody>
          <a:bodyPr spcFirstLastPara="1" wrap="square" lIns="91425" tIns="45700" rIns="91425" bIns="45700" anchor="t" anchorCtr="0">
            <a:noAutofit/>
          </a:bodyPr>
          <a:lstStyle/>
          <a:p>
            <a:pPr marL="628650" indent="-285750">
              <a:spcBef>
                <a:spcPts val="0"/>
              </a:spcBef>
              <a:buFont typeface="Arial" panose="020B0604020202020204" pitchFamily="34" charset="0"/>
              <a:buChar char="•"/>
            </a:pPr>
            <a:endParaRPr dirty="0">
              <a:latin typeface="Nunito Sans"/>
              <a:ea typeface="Nunito Sans"/>
              <a:cs typeface="Nunito Sans"/>
              <a:sym typeface="Nunito Sans"/>
            </a:endParaRPr>
          </a:p>
          <a:p>
            <a:pPr marL="342900" marR="0" lvl="0" indent="-342900" algn="l" rtl="0">
              <a:spcBef>
                <a:spcPts val="0"/>
              </a:spcBef>
              <a:spcAft>
                <a:spcPts val="0"/>
              </a:spcAft>
              <a:buClr>
                <a:schemeClr val="accent1"/>
              </a:buClr>
              <a:buSzPts val="1440"/>
              <a:buFont typeface="Arial" panose="020B0604020202020204" pitchFamily="34" charset="0"/>
              <a:buChar char="•"/>
            </a:pPr>
            <a:r>
              <a:rPr lang="en-US" dirty="0">
                <a:latin typeface="Nunito Sans"/>
                <a:ea typeface="Nunito Sans"/>
                <a:cs typeface="Nunito Sans"/>
                <a:sym typeface="Nunito Sans"/>
              </a:rPr>
              <a:t>Once you have compiled all the reporting documents listed on the preceding slides, go to the </a:t>
            </a:r>
            <a:r>
              <a:rPr lang="en-US" dirty="0" smtClean="0">
                <a:latin typeface="Nunito Sans"/>
                <a:ea typeface="Nunito Sans"/>
                <a:cs typeface="Nunito Sans"/>
                <a:sym typeface="Nunito Sans"/>
              </a:rPr>
              <a:t>Grants </a:t>
            </a:r>
            <a:r>
              <a:rPr lang="en-US" dirty="0">
                <a:latin typeface="Nunito Sans"/>
                <a:ea typeface="Nunito Sans"/>
                <a:cs typeface="Nunito Sans"/>
                <a:sym typeface="Nunito Sans"/>
              </a:rPr>
              <a:t>Management System at </a:t>
            </a:r>
            <a:r>
              <a:rPr lang="en-US" u="sng" dirty="0" smtClean="0">
                <a:latin typeface="Nunito Sans"/>
                <a:ea typeface="Nunito Sans"/>
                <a:cs typeface="Nunito Sans"/>
                <a:sym typeface="Nunito Sans"/>
                <a:hlinkClick r:id="rId3"/>
              </a:rPr>
              <a:t>https://</a:t>
            </a:r>
            <a:r>
              <a:rPr lang="en-US" sz="1800" b="0" i="0" u="sng" strike="noStrike" cap="none" dirty="0" smtClean="0">
                <a:solidFill>
                  <a:srgbClr val="3F3F3F"/>
                </a:solidFill>
                <a:latin typeface="Nunito Sans"/>
                <a:ea typeface="Nunito Sans"/>
                <a:cs typeface="Nunito Sans"/>
                <a:sym typeface="Nunito Sans"/>
                <a:hlinkClick r:id="rId3"/>
              </a:rPr>
              <a:t>fsr.utah.gov</a:t>
            </a:r>
            <a:endParaRPr dirty="0">
              <a:latin typeface="Nunito Sans"/>
              <a:ea typeface="Nunito Sans"/>
              <a:cs typeface="Nunito Sans"/>
              <a:sym typeface="Nunito Sans"/>
            </a:endParaRPr>
          </a:p>
          <a:p>
            <a:pPr marL="342900" marR="0" lvl="0" indent="-342900" algn="l" rtl="0">
              <a:spcBef>
                <a:spcPts val="1000"/>
              </a:spcBef>
              <a:spcAft>
                <a:spcPts val="0"/>
              </a:spcAft>
              <a:buClr>
                <a:schemeClr val="accent1"/>
              </a:buClr>
              <a:buSzPts val="1440"/>
              <a:buFont typeface="Arial" panose="020B0604020202020204" pitchFamily="34" charset="0"/>
              <a:buChar char="•"/>
            </a:pPr>
            <a:r>
              <a:rPr lang="en-US" sz="1800" b="1" i="0" u="none" strike="noStrike" cap="none" dirty="0">
                <a:solidFill>
                  <a:srgbClr val="3F3F3F"/>
                </a:solidFill>
                <a:latin typeface="Nunito Sans"/>
                <a:ea typeface="Nunito Sans"/>
                <a:cs typeface="Nunito Sans"/>
                <a:sym typeface="Nunito Sans"/>
              </a:rPr>
              <a:t>ALWAYS USE </a:t>
            </a:r>
            <a:r>
              <a:rPr lang="en-US" sz="1800" b="1" i="0" u="none" strike="noStrike" cap="none" dirty="0" smtClean="0">
                <a:solidFill>
                  <a:srgbClr val="3F3F3F"/>
                </a:solidFill>
                <a:latin typeface="Nunito Sans"/>
                <a:ea typeface="Nunito Sans"/>
                <a:cs typeface="Nunito Sans"/>
                <a:sym typeface="Nunito Sans"/>
              </a:rPr>
              <a:t>A FIREFOX WEB BROWSER</a:t>
            </a:r>
            <a:endParaRPr dirty="0">
              <a:latin typeface="Nunito Sans"/>
              <a:ea typeface="Nunito Sans"/>
              <a:cs typeface="Nunito Sans"/>
              <a:sym typeface="Nunito Sans"/>
            </a:endParaRPr>
          </a:p>
          <a:p>
            <a:pPr marL="342900" marR="0" lvl="0" indent="-342900" algn="l" rtl="0">
              <a:spcBef>
                <a:spcPts val="1000"/>
              </a:spcBef>
              <a:spcAft>
                <a:spcPts val="0"/>
              </a:spcAft>
              <a:buClr>
                <a:schemeClr val="accent1"/>
              </a:buClr>
              <a:buSzPts val="1440"/>
              <a:buFont typeface="Arial" panose="020B0604020202020204" pitchFamily="34" charset="0"/>
              <a:buChar char="•"/>
            </a:pPr>
            <a:r>
              <a:rPr lang="en-US" dirty="0">
                <a:latin typeface="Nunito Sans"/>
                <a:ea typeface="Nunito Sans"/>
                <a:cs typeface="Nunito Sans"/>
                <a:sym typeface="Nunito Sans"/>
              </a:rPr>
              <a:t>Once on GMS, enter your username and password. These were sent by email and can be located there if you cannot remember. Please contact </a:t>
            </a:r>
            <a:r>
              <a:rPr lang="en-US" dirty="0" smtClean="0">
                <a:latin typeface="Nunito Sans"/>
                <a:ea typeface="Nunito Sans"/>
                <a:cs typeface="Nunito Sans"/>
                <a:sym typeface="Nunito Sans"/>
              </a:rPr>
              <a:t>the IDC grant manager </a:t>
            </a:r>
            <a:r>
              <a:rPr lang="en-US" dirty="0">
                <a:latin typeface="Nunito Sans"/>
                <a:ea typeface="Nunito Sans"/>
                <a:cs typeface="Nunito Sans"/>
                <a:sym typeface="Nunito Sans"/>
              </a:rPr>
              <a:t>if you cannot find them. </a:t>
            </a:r>
            <a:endParaRPr dirty="0">
              <a:latin typeface="Nunito Sans"/>
              <a:ea typeface="Nunito Sans"/>
              <a:cs typeface="Nunito Sans"/>
              <a:sym typeface="Nunito Sans"/>
            </a:endParaRPr>
          </a:p>
          <a:p>
            <a:pPr marL="342900" lvl="0" indent="-342900" algn="l" rtl="0">
              <a:spcBef>
                <a:spcPts val="1000"/>
              </a:spcBef>
              <a:spcAft>
                <a:spcPts val="0"/>
              </a:spcAft>
              <a:buClr>
                <a:schemeClr val="accent1"/>
              </a:buClr>
              <a:buSzPts val="1440"/>
              <a:buFont typeface="Arial" panose="020B0604020202020204" pitchFamily="34" charset="0"/>
              <a:buChar char="•"/>
            </a:pPr>
            <a:r>
              <a:rPr lang="en-US" dirty="0">
                <a:latin typeface="Nunito Sans"/>
                <a:ea typeface="Nunito Sans"/>
                <a:cs typeface="Nunito Sans"/>
                <a:sym typeface="Nunito Sans"/>
              </a:rPr>
              <a:t>The  following slides will walk you through the process to upload your documents for reimbursement requests. </a:t>
            </a:r>
            <a:endParaRPr dirty="0">
              <a:latin typeface="Nunito Sans"/>
              <a:ea typeface="Nunito Sans"/>
              <a:cs typeface="Nunito Sans"/>
              <a:sym typeface="Nunito Sans"/>
            </a:endParaRPr>
          </a:p>
          <a:p>
            <a:pPr marL="0" lvl="0" indent="0" algn="l" rtl="0">
              <a:spcBef>
                <a:spcPts val="1000"/>
              </a:spcBef>
              <a:spcAft>
                <a:spcPts val="0"/>
              </a:spcAft>
              <a:buClr>
                <a:srgbClr val="000000"/>
              </a:buClr>
              <a:buSzPts val="1100"/>
              <a:buFont typeface="Arial"/>
              <a:buNone/>
            </a:pPr>
            <a:endParaRPr dirty="0">
              <a:latin typeface="Nunito Sans"/>
              <a:ea typeface="Nunito Sans"/>
              <a:cs typeface="Nunito Sans"/>
              <a:sym typeface="Nunito Sans"/>
            </a:endParaRPr>
          </a:p>
          <a:p>
            <a:pPr marL="342900" marR="0" lvl="0" indent="0" algn="l" rtl="0">
              <a:spcBef>
                <a:spcPts val="1000"/>
              </a:spcBef>
              <a:spcAft>
                <a:spcPts val="0"/>
              </a:spcAft>
              <a:buNone/>
            </a:pPr>
            <a:endParaRPr dirty="0">
              <a:latin typeface="Nunito Sans"/>
              <a:ea typeface="Nunito Sans"/>
              <a:cs typeface="Nunito Sans"/>
              <a:sym typeface="Nunito Sans"/>
            </a:endParaRPr>
          </a:p>
          <a:p>
            <a:pPr marL="0" marR="0" lvl="0" indent="0" algn="l" rtl="0">
              <a:spcBef>
                <a:spcPts val="1000"/>
              </a:spcBef>
              <a:spcAft>
                <a:spcPts val="0"/>
              </a:spcAft>
              <a:buNone/>
            </a:pPr>
            <a:endParaRPr dirty="0">
              <a:latin typeface="Nunito Sans"/>
              <a:ea typeface="Nunito Sans"/>
              <a:cs typeface="Nunito Sans"/>
              <a:sym typeface="Nunito Sans"/>
            </a:endParaRPr>
          </a:p>
          <a:p>
            <a:pPr marL="0" marR="0" lvl="0" indent="0" algn="l" rtl="0">
              <a:spcBef>
                <a:spcPts val="1000"/>
              </a:spcBef>
              <a:spcAft>
                <a:spcPts val="0"/>
              </a:spcAft>
              <a:buNone/>
            </a:pPr>
            <a:endParaRPr dirty="0">
              <a:latin typeface="Nunito Sans"/>
              <a:ea typeface="Nunito Sans"/>
              <a:cs typeface="Nunito Sans"/>
              <a:sym typeface="Nunito Sans"/>
            </a:endParaRPr>
          </a:p>
        </p:txBody>
      </p:sp>
      <p:pic>
        <p:nvPicPr>
          <p:cNvPr id="189" name="Google Shape;189;p24"/>
          <p:cNvPicPr preferRelativeResize="0"/>
          <p:nvPr/>
        </p:nvPicPr>
        <p:blipFill rotWithShape="1">
          <a:blip r:embed="rId4">
            <a:alphaModFix/>
          </a:blip>
          <a:srcRect/>
          <a:stretch/>
        </p:blipFill>
        <p:spPr>
          <a:xfrm>
            <a:off x="6741963" y="1407303"/>
            <a:ext cx="5064077" cy="3673423"/>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Custom 6">
      <a:dk1>
        <a:srgbClr val="000000"/>
      </a:dk1>
      <a:lt1>
        <a:srgbClr val="FFFFFF"/>
      </a:lt1>
      <a:dk2>
        <a:srgbClr val="2C3C43"/>
      </a:dk2>
      <a:lt2>
        <a:srgbClr val="EBEBEB"/>
      </a:lt2>
      <a:accent1>
        <a:srgbClr val="002855"/>
      </a:accent1>
      <a:accent2>
        <a:srgbClr val="EDC261"/>
      </a:accent2>
      <a:accent3>
        <a:srgbClr val="B8CCC4"/>
      </a:accent3>
      <a:accent4>
        <a:srgbClr val="E76618"/>
      </a:accent4>
      <a:accent5>
        <a:srgbClr val="EDC261"/>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TotalTime>
  <Words>1453</Words>
  <Application>Microsoft Office PowerPoint</Application>
  <PresentationFormat>Widescreen</PresentationFormat>
  <Paragraphs>110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Nunito Sans</vt:lpstr>
      <vt:lpstr>Noto Sans Symbols</vt:lpstr>
      <vt:lpstr>Trebuchet MS</vt:lpstr>
      <vt:lpstr>Arial</vt:lpstr>
      <vt:lpstr>Calibri</vt:lpstr>
      <vt:lpstr>Facet</vt:lpstr>
      <vt:lpstr> IDC Grant Reimbursement &amp; Progress Reporting Revised 3-3-2020 </vt:lpstr>
      <vt:lpstr>Quarterly Grant Reporting  </vt:lpstr>
      <vt:lpstr>IDC Quarterly Grant Progress Report</vt:lpstr>
      <vt:lpstr>Expense Reporting and Verification</vt:lpstr>
      <vt:lpstr>IDC Reimbursement Worksheet  </vt:lpstr>
      <vt:lpstr>PowerPoint Presentation</vt:lpstr>
      <vt:lpstr>PowerPoint Presentation</vt:lpstr>
      <vt:lpstr>PowerPoint Presentation</vt:lpstr>
      <vt:lpstr>Grants Management System (GMS) Entry</vt:lpstr>
      <vt:lpstr>PowerPoint Presentation</vt:lpstr>
      <vt:lpstr>PowerPoint Presentation</vt:lpstr>
      <vt:lpstr>PowerPoint Presentation</vt:lpstr>
      <vt:lpstr>Frequently Asked Questions</vt:lpstr>
      <vt:lpstr>Reporting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 Grant Reporting Training</dc:title>
  <dc:creator>Josh Weber</dc:creator>
  <cp:lastModifiedBy>Katriina Adair</cp:lastModifiedBy>
  <cp:revision>69</cp:revision>
  <cp:lastPrinted>2019-04-25T15:22:11Z</cp:lastPrinted>
  <dcterms:modified xsi:type="dcterms:W3CDTF">2020-03-03T18:09:14Z</dcterms:modified>
</cp:coreProperties>
</file>