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 id="2147483660" r:id="rId2"/>
  </p:sldMasterIdLst>
  <p:notesMasterIdLst>
    <p:notesMasterId r:id="rId44"/>
  </p:notesMasterIdLst>
  <p:sldIdLst>
    <p:sldId id="276"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58" r:id="rId26"/>
    <p:sldId id="259" r:id="rId27"/>
    <p:sldId id="260" r:id="rId28"/>
    <p:sldId id="261" r:id="rId29"/>
    <p:sldId id="262" r:id="rId30"/>
    <p:sldId id="263" r:id="rId31"/>
    <p:sldId id="264" r:id="rId32"/>
    <p:sldId id="265" r:id="rId33"/>
    <p:sldId id="266" r:id="rId34"/>
    <p:sldId id="267" r:id="rId35"/>
    <p:sldId id="268" r:id="rId36"/>
    <p:sldId id="269" r:id="rId37"/>
    <p:sldId id="270" r:id="rId38"/>
    <p:sldId id="271" r:id="rId39"/>
    <p:sldId id="272" r:id="rId40"/>
    <p:sldId id="273" r:id="rId41"/>
    <p:sldId id="274" r:id="rId42"/>
    <p:sldId id="275" r:id="rId43"/>
  </p:sldIdLst>
  <p:sldSz cx="9144000" cy="5143500" type="screen16x9"/>
  <p:notesSz cx="6858000" cy="9144000"/>
  <p:embeddedFontLst>
    <p:embeddedFont>
      <p:font typeface="Georgia" panose="02040502050405020303" pitchFamily="18" charset="0"/>
      <p:regular r:id="rId45"/>
      <p:bold r:id="rId46"/>
      <p:italic r:id="rId47"/>
      <p:boldItalic r:id="rId48"/>
    </p:embeddedFont>
    <p:embeddedFont>
      <p:font typeface="Roboto" panose="020B0604020202020204" charset="0"/>
      <p:regular r:id="rId49"/>
      <p:bold r:id="rId50"/>
      <p:italic r:id="rId51"/>
      <p:boldItalic r:id="rId5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658" y="6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font" Target="fonts/font3.fntdata"/><Relationship Id="rId50" Type="http://schemas.openxmlformats.org/officeDocument/2006/relationships/font" Target="fonts/font6.fntdata"/><Relationship Id="rId55"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font" Target="fonts/font2.fnt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font" Target="fonts/font1.fntdata"/><Relationship Id="rId53"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font" Target="fonts/font5.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52" Type="http://schemas.openxmlformats.org/officeDocument/2006/relationships/font" Target="fonts/font8.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font" Target="fonts/font4.fntdata"/><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font" Target="fonts/font7.fntdata"/><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40325430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059271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37200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8164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863595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a:xfrm>
            <a:off x="701040" y="4473892"/>
            <a:ext cx="5608320" cy="4356074"/>
          </a:xfrm>
        </p:spPr>
        <p:txBody>
          <a:bodyPr>
            <a:normAutofit/>
          </a:bodyPr>
          <a:lstStyle/>
          <a:p>
            <a:pPr lvl="0"/>
            <a:endParaRPr lang="en-US" altLang="en-US" dirty="0" smtClean="0"/>
          </a:p>
          <a:p>
            <a:pPr marL="158750" indent="0">
              <a:buNone/>
            </a:pPr>
            <a:endParaRPr lang="en-US" dirty="0"/>
          </a:p>
        </p:txBody>
      </p:sp>
      <p:sp>
        <p:nvSpPr>
          <p:cNvPr id="4" name="Slide Number Placeholder 3"/>
          <p:cNvSpPr>
            <a:spLocks noGrp="1"/>
          </p:cNvSpPr>
          <p:nvPr>
            <p:ph type="sldNum" sz="quarter" idx="10"/>
          </p:nvPr>
        </p:nvSpPr>
        <p:spPr>
          <a:xfrm>
            <a:off x="3970938" y="8829967"/>
            <a:ext cx="3037840" cy="466433"/>
          </a:xfrm>
          <a:prstGeom prst="rect">
            <a:avLst/>
          </a:prstGeom>
        </p:spPr>
        <p:txBody>
          <a:bodyPr/>
          <a:lstStyle/>
          <a:p>
            <a:pPr>
              <a:buClr>
                <a:srgbClr val="000000"/>
              </a:buClr>
              <a:buFont typeface="Arial"/>
              <a:buNone/>
            </a:pPr>
            <a:fld id="{B9E363FC-ECFE-4F3C-B90E-22728D786120}" type="slidenum">
              <a:rPr lang="en-US" sz="1400" kern="0">
                <a:solidFill>
                  <a:srgbClr val="000000"/>
                </a:solidFill>
                <a:cs typeface="Arial"/>
                <a:sym typeface="Arial"/>
              </a:rPr>
              <a:pPr>
                <a:buClr>
                  <a:srgbClr val="000000"/>
                </a:buClr>
                <a:buFont typeface="Arial"/>
                <a:buNone/>
              </a:pPr>
              <a:t>13</a:t>
            </a:fld>
            <a:endParaRPr lang="en-US" sz="1400" kern="0" dirty="0">
              <a:solidFill>
                <a:srgbClr val="000000"/>
              </a:solidFill>
              <a:cs typeface="Arial"/>
              <a:sym typeface="Arial"/>
            </a:endParaRPr>
          </a:p>
        </p:txBody>
      </p:sp>
    </p:spTree>
    <p:extLst>
      <p:ext uri="{BB962C8B-B14F-4D97-AF65-F5344CB8AC3E}">
        <p14:creationId xmlns:p14="http://schemas.microsoft.com/office/powerpoint/2010/main" val="35860859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a:xfrm>
            <a:off x="701040" y="4473892"/>
            <a:ext cx="5608320" cy="4356074"/>
          </a:xfrm>
        </p:spPr>
        <p:txBody>
          <a:bodyPr>
            <a:normAutofit/>
          </a:bodyPr>
          <a:lstStyle/>
          <a:p>
            <a:pPr marL="158750" indent="0">
              <a:buNone/>
            </a:pPr>
            <a:endParaRPr lang="en-US" dirty="0"/>
          </a:p>
        </p:txBody>
      </p:sp>
      <p:sp>
        <p:nvSpPr>
          <p:cNvPr id="4" name="Slide Number Placeholder 3"/>
          <p:cNvSpPr>
            <a:spLocks noGrp="1"/>
          </p:cNvSpPr>
          <p:nvPr>
            <p:ph type="sldNum" sz="quarter" idx="10"/>
          </p:nvPr>
        </p:nvSpPr>
        <p:spPr>
          <a:xfrm>
            <a:off x="3970938" y="8829967"/>
            <a:ext cx="3037840" cy="466433"/>
          </a:xfrm>
          <a:prstGeom prst="rect">
            <a:avLst/>
          </a:prstGeom>
        </p:spPr>
        <p:txBody>
          <a:bodyPr/>
          <a:lstStyle/>
          <a:p>
            <a:pPr>
              <a:buClr>
                <a:srgbClr val="000000"/>
              </a:buClr>
              <a:buFont typeface="Arial"/>
              <a:buNone/>
            </a:pPr>
            <a:fld id="{B9E363FC-ECFE-4F3C-B90E-22728D786120}" type="slidenum">
              <a:rPr lang="en-US" sz="1400" kern="0">
                <a:solidFill>
                  <a:srgbClr val="000000"/>
                </a:solidFill>
                <a:cs typeface="Arial"/>
                <a:sym typeface="Arial"/>
              </a:rPr>
              <a:pPr>
                <a:buClr>
                  <a:srgbClr val="000000"/>
                </a:buClr>
                <a:buFont typeface="Arial"/>
                <a:buNone/>
              </a:pPr>
              <a:t>14</a:t>
            </a:fld>
            <a:endParaRPr lang="en-US" sz="1400" kern="0" dirty="0">
              <a:solidFill>
                <a:srgbClr val="000000"/>
              </a:solidFill>
              <a:cs typeface="Arial"/>
              <a:sym typeface="Arial"/>
            </a:endParaRPr>
          </a:p>
        </p:txBody>
      </p:sp>
    </p:spTree>
    <p:extLst>
      <p:ext uri="{BB962C8B-B14F-4D97-AF65-F5344CB8AC3E}">
        <p14:creationId xmlns:p14="http://schemas.microsoft.com/office/powerpoint/2010/main" val="1186630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a:xfrm>
            <a:off x="701040" y="4473892"/>
            <a:ext cx="5608320" cy="4822508"/>
          </a:xfrm>
        </p:spPr>
        <p:txBody>
          <a:bodyPr>
            <a:normAutofit/>
          </a:bodyPr>
          <a:lstStyle/>
          <a:p>
            <a:endParaRPr lang="en-US" b="0" u="none" dirty="0"/>
          </a:p>
        </p:txBody>
      </p:sp>
      <p:sp>
        <p:nvSpPr>
          <p:cNvPr id="4" name="Slide Number Placeholder 3"/>
          <p:cNvSpPr>
            <a:spLocks noGrp="1"/>
          </p:cNvSpPr>
          <p:nvPr>
            <p:ph type="sldNum" sz="quarter" idx="10"/>
          </p:nvPr>
        </p:nvSpPr>
        <p:spPr>
          <a:xfrm>
            <a:off x="3970938" y="8829967"/>
            <a:ext cx="3037840" cy="466433"/>
          </a:xfrm>
          <a:prstGeom prst="rect">
            <a:avLst/>
          </a:prstGeom>
        </p:spPr>
        <p:txBody>
          <a:bodyPr/>
          <a:lstStyle/>
          <a:p>
            <a:pPr>
              <a:buClr>
                <a:srgbClr val="000000"/>
              </a:buClr>
              <a:buFont typeface="Arial"/>
              <a:buNone/>
            </a:pPr>
            <a:fld id="{B9E363FC-ECFE-4F3C-B90E-22728D786120}" type="slidenum">
              <a:rPr lang="en-US" sz="1400" kern="0">
                <a:solidFill>
                  <a:srgbClr val="000000"/>
                </a:solidFill>
                <a:cs typeface="Arial"/>
                <a:sym typeface="Arial"/>
              </a:rPr>
              <a:pPr>
                <a:buClr>
                  <a:srgbClr val="000000"/>
                </a:buClr>
                <a:buFont typeface="Arial"/>
                <a:buNone/>
              </a:pPr>
              <a:t>15</a:t>
            </a:fld>
            <a:endParaRPr lang="en-US" sz="1400" kern="0" dirty="0">
              <a:solidFill>
                <a:srgbClr val="000000"/>
              </a:solidFill>
              <a:cs typeface="Arial"/>
              <a:sym typeface="Arial"/>
            </a:endParaRPr>
          </a:p>
        </p:txBody>
      </p:sp>
    </p:spTree>
    <p:extLst>
      <p:ext uri="{BB962C8B-B14F-4D97-AF65-F5344CB8AC3E}">
        <p14:creationId xmlns:p14="http://schemas.microsoft.com/office/powerpoint/2010/main" val="3928734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970938" y="8829967"/>
            <a:ext cx="3037840" cy="466433"/>
          </a:xfrm>
          <a:prstGeom prst="rect">
            <a:avLst/>
          </a:prstGeom>
        </p:spPr>
        <p:txBody>
          <a:bodyPr/>
          <a:lstStyle/>
          <a:p>
            <a:pPr>
              <a:buClr>
                <a:srgbClr val="000000"/>
              </a:buClr>
              <a:buFont typeface="Arial"/>
              <a:buNone/>
            </a:pPr>
            <a:fld id="{19C640BA-8CC9-4E9F-9538-0614FC60D877}" type="slidenum">
              <a:rPr lang="en-US" sz="1400" kern="0">
                <a:solidFill>
                  <a:srgbClr val="000000"/>
                </a:solidFill>
                <a:cs typeface="Arial"/>
                <a:sym typeface="Arial"/>
              </a:rPr>
              <a:pPr>
                <a:buClr>
                  <a:srgbClr val="000000"/>
                </a:buClr>
                <a:buFont typeface="Arial"/>
                <a:buNone/>
              </a:pPr>
              <a:t>16</a:t>
            </a:fld>
            <a:endParaRPr lang="en-US" sz="1400" kern="0" dirty="0">
              <a:solidFill>
                <a:srgbClr val="000000"/>
              </a:solidFill>
              <a:cs typeface="Arial"/>
              <a:sym typeface="Arial"/>
            </a:endParaRPr>
          </a:p>
        </p:txBody>
      </p:sp>
    </p:spTree>
    <p:extLst>
      <p:ext uri="{BB962C8B-B14F-4D97-AF65-F5344CB8AC3E}">
        <p14:creationId xmlns:p14="http://schemas.microsoft.com/office/powerpoint/2010/main" val="2644781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a:xfrm>
            <a:off x="3970938" y="8829967"/>
            <a:ext cx="3037840" cy="466433"/>
          </a:xfrm>
          <a:prstGeom prst="rect">
            <a:avLst/>
          </a:prstGeom>
        </p:spPr>
        <p:txBody>
          <a:bodyPr/>
          <a:lstStyle/>
          <a:p>
            <a:pPr>
              <a:buClr>
                <a:srgbClr val="000000"/>
              </a:buClr>
              <a:buFont typeface="Arial"/>
              <a:buNone/>
            </a:pPr>
            <a:fld id="{B9E363FC-ECFE-4F3C-B90E-22728D786120}" type="slidenum">
              <a:rPr lang="en-US" sz="1400" kern="0">
                <a:solidFill>
                  <a:srgbClr val="000000"/>
                </a:solidFill>
                <a:cs typeface="Arial"/>
                <a:sym typeface="Arial"/>
              </a:rPr>
              <a:pPr>
                <a:buClr>
                  <a:srgbClr val="000000"/>
                </a:buClr>
                <a:buFont typeface="Arial"/>
                <a:buNone/>
              </a:pPr>
              <a:t>17</a:t>
            </a:fld>
            <a:endParaRPr lang="en-US" sz="1400" kern="0" dirty="0">
              <a:solidFill>
                <a:srgbClr val="000000"/>
              </a:solidFill>
              <a:cs typeface="Arial"/>
              <a:sym typeface="Arial"/>
            </a:endParaRPr>
          </a:p>
        </p:txBody>
      </p:sp>
    </p:spTree>
    <p:extLst>
      <p:ext uri="{BB962C8B-B14F-4D97-AF65-F5344CB8AC3E}">
        <p14:creationId xmlns:p14="http://schemas.microsoft.com/office/powerpoint/2010/main" val="526270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14817985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4099722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2997455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smtClean="0"/>
          </a:p>
        </p:txBody>
      </p:sp>
    </p:spTree>
    <p:extLst>
      <p:ext uri="{BB962C8B-B14F-4D97-AF65-F5344CB8AC3E}">
        <p14:creationId xmlns:p14="http://schemas.microsoft.com/office/powerpoint/2010/main" val="23092161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4751508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477561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3c99498361_4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3c99498361_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539748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3c99498361_4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3c99498361_4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688154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3c99498361_4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3c99498361_4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678103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13c99498361_4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13c99498361_4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68783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13c99498361_4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13c99498361_4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430762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3c99498361_4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13c99498361_4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715474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13c99498361_4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13c99498361_4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74338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19466617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3c99498361_4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13c99498361_4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267059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13c258d746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13c258d746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272678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13c99498361_4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13c99498361_4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050">
                <a:solidFill>
                  <a:srgbClr val="333333"/>
                </a:solidFill>
                <a:highlight>
                  <a:srgbClr val="FFFFFF"/>
                </a:highlight>
                <a:latin typeface="Roboto"/>
                <a:ea typeface="Roboto"/>
                <a:cs typeface="Roboto"/>
                <a:sym typeface="Roboto"/>
              </a:rPr>
              <a:t>ates of remediation differed based upon the age and mental status of the youth receiving services with 7% of youth aged eight to 10 years being remediated compared to 44% of those aged 14 to 16 years of age. Youth with a diagnosis of both intellectual disability and mental disorder were the least likely to be remediated with 51% determined to be unlikely to attain competency and an additional 28% having their charges dismissed. </a:t>
            </a:r>
            <a:endParaRPr/>
          </a:p>
        </p:txBody>
      </p:sp>
    </p:spTree>
    <p:extLst>
      <p:ext uri="{BB962C8B-B14F-4D97-AF65-F5344CB8AC3E}">
        <p14:creationId xmlns:p14="http://schemas.microsoft.com/office/powerpoint/2010/main" val="40596260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13c99498361_4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13c99498361_4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415171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3c99498361_4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13c99498361_4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906071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3c99498361_4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13c99498361_4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958321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13c99498361_4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13c99498361_4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0374086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13c99498361_4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13c99498361_4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4853139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13c99498361_4_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13c99498361_4_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170978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13c99498361_4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13c99498361_4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66328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322517761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13c99498361_4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13c99498361_4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88314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smtClean="0"/>
          </a:p>
          <a:p>
            <a:pPr marL="158750" indent="0">
              <a:buNone/>
            </a:pPr>
            <a:endParaRPr lang="en-US" dirty="0" smtClean="0"/>
          </a:p>
          <a:p>
            <a:pPr marL="158750" indent="0">
              <a:buNone/>
            </a:pPr>
            <a:endParaRPr lang="en-US" dirty="0" smtClean="0"/>
          </a:p>
          <a:p>
            <a:pPr marL="158750" indent="0">
              <a:buNone/>
            </a:pPr>
            <a:endParaRPr lang="en-US" dirty="0" smtClean="0"/>
          </a:p>
          <a:p>
            <a:pPr marL="158750" indent="0">
              <a:buNone/>
            </a:pPr>
            <a:endParaRPr lang="en-US" dirty="0" smtClean="0"/>
          </a:p>
        </p:txBody>
      </p:sp>
      <p:sp>
        <p:nvSpPr>
          <p:cNvPr id="4" name="Slide Number Placeholder 3"/>
          <p:cNvSpPr>
            <a:spLocks noGrp="1"/>
          </p:cNvSpPr>
          <p:nvPr>
            <p:ph type="sldNum" sz="quarter" idx="10"/>
          </p:nvPr>
        </p:nvSpPr>
        <p:spPr>
          <a:xfrm>
            <a:off x="3970938" y="8829967"/>
            <a:ext cx="3037840" cy="466433"/>
          </a:xfrm>
          <a:prstGeom prst="rect">
            <a:avLst/>
          </a:prstGeom>
        </p:spPr>
        <p:txBody>
          <a:bodyPr/>
          <a:lstStyle/>
          <a:p>
            <a:pPr>
              <a:buClr>
                <a:srgbClr val="000000"/>
              </a:buClr>
              <a:buFont typeface="Arial"/>
              <a:buNone/>
            </a:pPr>
            <a:fld id="{F2B79453-70B5-4570-BF0F-B8ABF3256497}" type="slidenum">
              <a:rPr lang="en-US" sz="1400" kern="0">
                <a:solidFill>
                  <a:srgbClr val="000000"/>
                </a:solidFill>
                <a:cs typeface="Arial"/>
                <a:sym typeface="Arial"/>
              </a:rPr>
              <a:pPr>
                <a:buClr>
                  <a:srgbClr val="000000"/>
                </a:buClr>
                <a:buFont typeface="Arial"/>
                <a:buNone/>
              </a:pPr>
              <a:t>5</a:t>
            </a:fld>
            <a:endParaRPr lang="en-US" sz="1400" kern="0" dirty="0">
              <a:solidFill>
                <a:srgbClr val="000000"/>
              </a:solidFill>
              <a:cs typeface="Arial"/>
              <a:sym typeface="Arial"/>
            </a:endParaRPr>
          </a:p>
        </p:txBody>
      </p:sp>
    </p:spTree>
    <p:extLst>
      <p:ext uri="{BB962C8B-B14F-4D97-AF65-F5344CB8AC3E}">
        <p14:creationId xmlns:p14="http://schemas.microsoft.com/office/powerpoint/2010/main" val="2415396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970938" y="8829967"/>
            <a:ext cx="3037840" cy="466433"/>
          </a:xfrm>
          <a:prstGeom prst="rect">
            <a:avLst/>
          </a:prstGeom>
        </p:spPr>
        <p:txBody>
          <a:bodyPr/>
          <a:lstStyle/>
          <a:p>
            <a:pPr>
              <a:buClr>
                <a:srgbClr val="000000"/>
              </a:buClr>
              <a:buFont typeface="Arial"/>
              <a:buNone/>
            </a:pPr>
            <a:fld id="{B9E363FC-ECFE-4F3C-B90E-22728D786120}" type="slidenum">
              <a:rPr lang="en-US" sz="1400" kern="0">
                <a:solidFill>
                  <a:srgbClr val="000000"/>
                </a:solidFill>
                <a:cs typeface="Arial"/>
                <a:sym typeface="Arial"/>
              </a:rPr>
              <a:pPr>
                <a:buClr>
                  <a:srgbClr val="000000"/>
                </a:buClr>
                <a:buFont typeface="Arial"/>
                <a:buNone/>
              </a:pPr>
              <a:t>6</a:t>
            </a:fld>
            <a:endParaRPr lang="en-US" sz="1400" kern="0" dirty="0">
              <a:solidFill>
                <a:srgbClr val="000000"/>
              </a:solidFill>
              <a:cs typeface="Arial"/>
              <a:sym typeface="Arial"/>
            </a:endParaRPr>
          </a:p>
        </p:txBody>
      </p:sp>
    </p:spTree>
    <p:extLst>
      <p:ext uri="{BB962C8B-B14F-4D97-AF65-F5344CB8AC3E}">
        <p14:creationId xmlns:p14="http://schemas.microsoft.com/office/powerpoint/2010/main" val="3994455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164101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508966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1169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ADADAD"/>
                </a:solidFill>
              </a:rPr>
              <a:pPr/>
              <a:t>‹#›</a:t>
            </a:fld>
            <a:endParaRPr dirty="0">
              <a:solidFill>
                <a:srgbClr val="ADADAD"/>
              </a:solidFill>
            </a:endParaRPr>
          </a:p>
        </p:txBody>
      </p:sp>
    </p:spTree>
    <p:extLst>
      <p:ext uri="{BB962C8B-B14F-4D97-AF65-F5344CB8AC3E}">
        <p14:creationId xmlns:p14="http://schemas.microsoft.com/office/powerpoint/2010/main" val="429208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ADADAD"/>
                </a:solidFill>
              </a:rPr>
              <a:pPr/>
              <a:t>‹#›</a:t>
            </a:fld>
            <a:endParaRPr dirty="0">
              <a:solidFill>
                <a:srgbClr val="ADADAD"/>
              </a:solidFill>
            </a:endParaRPr>
          </a:p>
        </p:txBody>
      </p:sp>
    </p:spTree>
    <p:extLst>
      <p:ext uri="{BB962C8B-B14F-4D97-AF65-F5344CB8AC3E}">
        <p14:creationId xmlns:p14="http://schemas.microsoft.com/office/powerpoint/2010/main" val="6928618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189" lvl="0" indent="-342892">
              <a:spcBef>
                <a:spcPts val="0"/>
              </a:spcBef>
              <a:spcAft>
                <a:spcPts val="0"/>
              </a:spcAft>
              <a:buSzPts val="1800"/>
              <a:buChar char="●"/>
              <a:defRPr/>
            </a:lvl1pPr>
            <a:lvl2pPr marL="914378" lvl="1" indent="-317492">
              <a:spcBef>
                <a:spcPts val="0"/>
              </a:spcBef>
              <a:spcAft>
                <a:spcPts val="0"/>
              </a:spcAft>
              <a:buSzPts val="1400"/>
              <a:buChar char="○"/>
              <a:defRPr/>
            </a:lvl2pPr>
            <a:lvl3pPr marL="1371566" lvl="2" indent="-317492">
              <a:spcBef>
                <a:spcPts val="0"/>
              </a:spcBef>
              <a:spcAft>
                <a:spcPts val="0"/>
              </a:spcAft>
              <a:buSzPts val="1400"/>
              <a:buChar char="■"/>
              <a:defRPr/>
            </a:lvl3pPr>
            <a:lvl4pPr marL="1828754" lvl="3" indent="-317492">
              <a:spcBef>
                <a:spcPts val="0"/>
              </a:spcBef>
              <a:spcAft>
                <a:spcPts val="0"/>
              </a:spcAft>
              <a:buSzPts val="1400"/>
              <a:buChar char="●"/>
              <a:defRPr/>
            </a:lvl4pPr>
            <a:lvl5pPr marL="2285943" lvl="4" indent="-317492">
              <a:spcBef>
                <a:spcPts val="0"/>
              </a:spcBef>
              <a:spcAft>
                <a:spcPts val="0"/>
              </a:spcAft>
              <a:buSzPts val="1400"/>
              <a:buChar char="○"/>
              <a:defRPr/>
            </a:lvl5pPr>
            <a:lvl6pPr marL="2743132" lvl="5" indent="-317492">
              <a:spcBef>
                <a:spcPts val="0"/>
              </a:spcBef>
              <a:spcAft>
                <a:spcPts val="0"/>
              </a:spcAft>
              <a:buSzPts val="1400"/>
              <a:buChar char="■"/>
              <a:defRPr/>
            </a:lvl6pPr>
            <a:lvl7pPr marL="3200320" lvl="6" indent="-317492">
              <a:spcBef>
                <a:spcPts val="0"/>
              </a:spcBef>
              <a:spcAft>
                <a:spcPts val="0"/>
              </a:spcAft>
              <a:buSzPts val="1400"/>
              <a:buChar char="●"/>
              <a:defRPr/>
            </a:lvl7pPr>
            <a:lvl8pPr marL="3657509" lvl="7" indent="-317492">
              <a:spcBef>
                <a:spcPts val="0"/>
              </a:spcBef>
              <a:spcAft>
                <a:spcPts val="0"/>
              </a:spcAft>
              <a:buSzPts val="1400"/>
              <a:buChar char="○"/>
              <a:defRPr/>
            </a:lvl8pPr>
            <a:lvl9pPr marL="4114697" lvl="8" indent="-317492">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ADADAD"/>
                </a:solidFill>
              </a:rPr>
              <a:pPr/>
              <a:t>‹#›</a:t>
            </a:fld>
            <a:endParaRPr dirty="0">
              <a:solidFill>
                <a:srgbClr val="ADADAD"/>
              </a:solidFill>
            </a:endParaRPr>
          </a:p>
        </p:txBody>
      </p:sp>
    </p:spTree>
    <p:extLst>
      <p:ext uri="{BB962C8B-B14F-4D97-AF65-F5344CB8AC3E}">
        <p14:creationId xmlns:p14="http://schemas.microsoft.com/office/powerpoint/2010/main" val="22752616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189" lvl="0" indent="-317492">
              <a:spcBef>
                <a:spcPts val="0"/>
              </a:spcBef>
              <a:spcAft>
                <a:spcPts val="0"/>
              </a:spcAft>
              <a:buSzPts val="1400"/>
              <a:buChar char="●"/>
              <a:defRPr sz="1400"/>
            </a:lvl1pPr>
            <a:lvl2pPr marL="914378" lvl="1" indent="-304793">
              <a:spcBef>
                <a:spcPts val="0"/>
              </a:spcBef>
              <a:spcAft>
                <a:spcPts val="0"/>
              </a:spcAft>
              <a:buSzPts val="1200"/>
              <a:buChar char="○"/>
              <a:defRPr sz="1200"/>
            </a:lvl2pPr>
            <a:lvl3pPr marL="1371566" lvl="2" indent="-304793">
              <a:spcBef>
                <a:spcPts val="0"/>
              </a:spcBef>
              <a:spcAft>
                <a:spcPts val="0"/>
              </a:spcAft>
              <a:buSzPts val="1200"/>
              <a:buChar char="■"/>
              <a:defRPr sz="1200"/>
            </a:lvl3pPr>
            <a:lvl4pPr marL="1828754" lvl="3" indent="-304793">
              <a:spcBef>
                <a:spcPts val="0"/>
              </a:spcBef>
              <a:spcAft>
                <a:spcPts val="0"/>
              </a:spcAft>
              <a:buSzPts val="1200"/>
              <a:buChar char="●"/>
              <a:defRPr sz="1200"/>
            </a:lvl4pPr>
            <a:lvl5pPr marL="2285943" lvl="4" indent="-304793">
              <a:spcBef>
                <a:spcPts val="0"/>
              </a:spcBef>
              <a:spcAft>
                <a:spcPts val="0"/>
              </a:spcAft>
              <a:buSzPts val="1200"/>
              <a:buChar char="○"/>
              <a:defRPr sz="1200"/>
            </a:lvl5pPr>
            <a:lvl6pPr marL="2743132" lvl="5" indent="-304793">
              <a:spcBef>
                <a:spcPts val="0"/>
              </a:spcBef>
              <a:spcAft>
                <a:spcPts val="0"/>
              </a:spcAft>
              <a:buSzPts val="1200"/>
              <a:buChar char="■"/>
              <a:defRPr sz="1200"/>
            </a:lvl6pPr>
            <a:lvl7pPr marL="3200320" lvl="6" indent="-304793">
              <a:spcBef>
                <a:spcPts val="0"/>
              </a:spcBef>
              <a:spcAft>
                <a:spcPts val="0"/>
              </a:spcAft>
              <a:buSzPts val="1200"/>
              <a:buChar char="●"/>
              <a:defRPr sz="1200"/>
            </a:lvl7pPr>
            <a:lvl8pPr marL="3657509" lvl="7" indent="-304793">
              <a:spcBef>
                <a:spcPts val="0"/>
              </a:spcBef>
              <a:spcAft>
                <a:spcPts val="0"/>
              </a:spcAft>
              <a:buSzPts val="1200"/>
              <a:buChar char="○"/>
              <a:defRPr sz="1200"/>
            </a:lvl8pPr>
            <a:lvl9pPr marL="4114697" lvl="8" indent="-304793">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189" lvl="0" indent="-317492">
              <a:spcBef>
                <a:spcPts val="0"/>
              </a:spcBef>
              <a:spcAft>
                <a:spcPts val="0"/>
              </a:spcAft>
              <a:buSzPts val="1400"/>
              <a:buChar char="●"/>
              <a:defRPr sz="1400"/>
            </a:lvl1pPr>
            <a:lvl2pPr marL="914378" lvl="1" indent="-304793">
              <a:spcBef>
                <a:spcPts val="0"/>
              </a:spcBef>
              <a:spcAft>
                <a:spcPts val="0"/>
              </a:spcAft>
              <a:buSzPts val="1200"/>
              <a:buChar char="○"/>
              <a:defRPr sz="1200"/>
            </a:lvl2pPr>
            <a:lvl3pPr marL="1371566" lvl="2" indent="-304793">
              <a:spcBef>
                <a:spcPts val="0"/>
              </a:spcBef>
              <a:spcAft>
                <a:spcPts val="0"/>
              </a:spcAft>
              <a:buSzPts val="1200"/>
              <a:buChar char="■"/>
              <a:defRPr sz="1200"/>
            </a:lvl3pPr>
            <a:lvl4pPr marL="1828754" lvl="3" indent="-304793">
              <a:spcBef>
                <a:spcPts val="0"/>
              </a:spcBef>
              <a:spcAft>
                <a:spcPts val="0"/>
              </a:spcAft>
              <a:buSzPts val="1200"/>
              <a:buChar char="●"/>
              <a:defRPr sz="1200"/>
            </a:lvl4pPr>
            <a:lvl5pPr marL="2285943" lvl="4" indent="-304793">
              <a:spcBef>
                <a:spcPts val="0"/>
              </a:spcBef>
              <a:spcAft>
                <a:spcPts val="0"/>
              </a:spcAft>
              <a:buSzPts val="1200"/>
              <a:buChar char="○"/>
              <a:defRPr sz="1200"/>
            </a:lvl5pPr>
            <a:lvl6pPr marL="2743132" lvl="5" indent="-304793">
              <a:spcBef>
                <a:spcPts val="0"/>
              </a:spcBef>
              <a:spcAft>
                <a:spcPts val="0"/>
              </a:spcAft>
              <a:buSzPts val="1200"/>
              <a:buChar char="■"/>
              <a:defRPr sz="1200"/>
            </a:lvl6pPr>
            <a:lvl7pPr marL="3200320" lvl="6" indent="-304793">
              <a:spcBef>
                <a:spcPts val="0"/>
              </a:spcBef>
              <a:spcAft>
                <a:spcPts val="0"/>
              </a:spcAft>
              <a:buSzPts val="1200"/>
              <a:buChar char="●"/>
              <a:defRPr sz="1200"/>
            </a:lvl7pPr>
            <a:lvl8pPr marL="3657509" lvl="7" indent="-304793">
              <a:spcBef>
                <a:spcPts val="0"/>
              </a:spcBef>
              <a:spcAft>
                <a:spcPts val="0"/>
              </a:spcAft>
              <a:buSzPts val="1200"/>
              <a:buChar char="○"/>
              <a:defRPr sz="1200"/>
            </a:lvl8pPr>
            <a:lvl9pPr marL="4114697" lvl="8" indent="-304793">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ADADAD"/>
                </a:solidFill>
              </a:rPr>
              <a:pPr/>
              <a:t>‹#›</a:t>
            </a:fld>
            <a:endParaRPr dirty="0">
              <a:solidFill>
                <a:srgbClr val="ADADAD"/>
              </a:solidFill>
            </a:endParaRPr>
          </a:p>
        </p:txBody>
      </p:sp>
    </p:spTree>
    <p:extLst>
      <p:ext uri="{BB962C8B-B14F-4D97-AF65-F5344CB8AC3E}">
        <p14:creationId xmlns:p14="http://schemas.microsoft.com/office/powerpoint/2010/main" val="9960586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ADADAD"/>
                </a:solidFill>
              </a:rPr>
              <a:pPr/>
              <a:t>‹#›</a:t>
            </a:fld>
            <a:endParaRPr dirty="0">
              <a:solidFill>
                <a:srgbClr val="ADADAD"/>
              </a:solidFill>
            </a:endParaRPr>
          </a:p>
        </p:txBody>
      </p:sp>
    </p:spTree>
    <p:extLst>
      <p:ext uri="{BB962C8B-B14F-4D97-AF65-F5344CB8AC3E}">
        <p14:creationId xmlns:p14="http://schemas.microsoft.com/office/powerpoint/2010/main" val="31722241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189" lvl="0" indent="-304793">
              <a:spcBef>
                <a:spcPts val="0"/>
              </a:spcBef>
              <a:spcAft>
                <a:spcPts val="0"/>
              </a:spcAft>
              <a:buSzPts val="1200"/>
              <a:buChar char="●"/>
              <a:defRPr sz="1200"/>
            </a:lvl1pPr>
            <a:lvl2pPr marL="914378" lvl="1" indent="-304793">
              <a:spcBef>
                <a:spcPts val="0"/>
              </a:spcBef>
              <a:spcAft>
                <a:spcPts val="0"/>
              </a:spcAft>
              <a:buSzPts val="1200"/>
              <a:buChar char="○"/>
              <a:defRPr sz="1200"/>
            </a:lvl2pPr>
            <a:lvl3pPr marL="1371566" lvl="2" indent="-304793">
              <a:spcBef>
                <a:spcPts val="0"/>
              </a:spcBef>
              <a:spcAft>
                <a:spcPts val="0"/>
              </a:spcAft>
              <a:buSzPts val="1200"/>
              <a:buChar char="■"/>
              <a:defRPr sz="1200"/>
            </a:lvl3pPr>
            <a:lvl4pPr marL="1828754" lvl="3" indent="-304793">
              <a:spcBef>
                <a:spcPts val="0"/>
              </a:spcBef>
              <a:spcAft>
                <a:spcPts val="0"/>
              </a:spcAft>
              <a:buSzPts val="1200"/>
              <a:buChar char="●"/>
              <a:defRPr sz="1200"/>
            </a:lvl4pPr>
            <a:lvl5pPr marL="2285943" lvl="4" indent="-304793">
              <a:spcBef>
                <a:spcPts val="0"/>
              </a:spcBef>
              <a:spcAft>
                <a:spcPts val="0"/>
              </a:spcAft>
              <a:buSzPts val="1200"/>
              <a:buChar char="○"/>
              <a:defRPr sz="1200"/>
            </a:lvl5pPr>
            <a:lvl6pPr marL="2743132" lvl="5" indent="-304793">
              <a:spcBef>
                <a:spcPts val="0"/>
              </a:spcBef>
              <a:spcAft>
                <a:spcPts val="0"/>
              </a:spcAft>
              <a:buSzPts val="1200"/>
              <a:buChar char="■"/>
              <a:defRPr sz="1200"/>
            </a:lvl6pPr>
            <a:lvl7pPr marL="3200320" lvl="6" indent="-304793">
              <a:spcBef>
                <a:spcPts val="0"/>
              </a:spcBef>
              <a:spcAft>
                <a:spcPts val="0"/>
              </a:spcAft>
              <a:buSzPts val="1200"/>
              <a:buChar char="●"/>
              <a:defRPr sz="1200"/>
            </a:lvl7pPr>
            <a:lvl8pPr marL="3657509" lvl="7" indent="-304793">
              <a:spcBef>
                <a:spcPts val="0"/>
              </a:spcBef>
              <a:spcAft>
                <a:spcPts val="0"/>
              </a:spcAft>
              <a:buSzPts val="1200"/>
              <a:buChar char="○"/>
              <a:defRPr sz="1200"/>
            </a:lvl8pPr>
            <a:lvl9pPr marL="4114697" lvl="8" indent="-304793">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ADADAD"/>
                </a:solidFill>
              </a:rPr>
              <a:pPr/>
              <a:t>‹#›</a:t>
            </a:fld>
            <a:endParaRPr dirty="0">
              <a:solidFill>
                <a:srgbClr val="ADADAD"/>
              </a:solidFill>
            </a:endParaRPr>
          </a:p>
        </p:txBody>
      </p:sp>
    </p:spTree>
    <p:extLst>
      <p:ext uri="{BB962C8B-B14F-4D97-AF65-F5344CB8AC3E}">
        <p14:creationId xmlns:p14="http://schemas.microsoft.com/office/powerpoint/2010/main" val="15969442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ADADAD"/>
                </a:solidFill>
              </a:rPr>
              <a:pPr/>
              <a:t>‹#›</a:t>
            </a:fld>
            <a:endParaRPr dirty="0">
              <a:solidFill>
                <a:srgbClr val="ADADAD"/>
              </a:solidFill>
            </a:endParaRPr>
          </a:p>
        </p:txBody>
      </p:sp>
    </p:spTree>
    <p:extLst>
      <p:ext uri="{BB962C8B-B14F-4D97-AF65-F5344CB8AC3E}">
        <p14:creationId xmlns:p14="http://schemas.microsoft.com/office/powerpoint/2010/main" val="22442293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endParaRPr sz="1400" dirty="0">
              <a:ea typeface="+mn-ea"/>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189" lvl="0" indent="-342892">
              <a:spcBef>
                <a:spcPts val="0"/>
              </a:spcBef>
              <a:spcAft>
                <a:spcPts val="0"/>
              </a:spcAft>
              <a:buClr>
                <a:schemeClr val="dk1"/>
              </a:buClr>
              <a:buSzPts val="1800"/>
              <a:buChar char="●"/>
              <a:defRPr>
                <a:solidFill>
                  <a:schemeClr val="dk1"/>
                </a:solidFill>
              </a:defRPr>
            </a:lvl1pPr>
            <a:lvl2pPr marL="914378" lvl="1" indent="-317492">
              <a:spcBef>
                <a:spcPts val="0"/>
              </a:spcBef>
              <a:spcAft>
                <a:spcPts val="0"/>
              </a:spcAft>
              <a:buClr>
                <a:schemeClr val="dk1"/>
              </a:buClr>
              <a:buSzPts val="1400"/>
              <a:buChar char="○"/>
              <a:defRPr>
                <a:solidFill>
                  <a:schemeClr val="dk1"/>
                </a:solidFill>
              </a:defRPr>
            </a:lvl2pPr>
            <a:lvl3pPr marL="1371566" lvl="2" indent="-317492">
              <a:spcBef>
                <a:spcPts val="0"/>
              </a:spcBef>
              <a:spcAft>
                <a:spcPts val="0"/>
              </a:spcAft>
              <a:buClr>
                <a:schemeClr val="dk1"/>
              </a:buClr>
              <a:buSzPts val="1400"/>
              <a:buChar char="■"/>
              <a:defRPr>
                <a:solidFill>
                  <a:schemeClr val="dk1"/>
                </a:solidFill>
              </a:defRPr>
            </a:lvl3pPr>
            <a:lvl4pPr marL="1828754" lvl="3" indent="-317492">
              <a:spcBef>
                <a:spcPts val="0"/>
              </a:spcBef>
              <a:spcAft>
                <a:spcPts val="0"/>
              </a:spcAft>
              <a:buClr>
                <a:schemeClr val="dk1"/>
              </a:buClr>
              <a:buSzPts val="1400"/>
              <a:buChar char="●"/>
              <a:defRPr>
                <a:solidFill>
                  <a:schemeClr val="dk1"/>
                </a:solidFill>
              </a:defRPr>
            </a:lvl4pPr>
            <a:lvl5pPr marL="2285943" lvl="4" indent="-317492">
              <a:spcBef>
                <a:spcPts val="0"/>
              </a:spcBef>
              <a:spcAft>
                <a:spcPts val="0"/>
              </a:spcAft>
              <a:buClr>
                <a:schemeClr val="dk1"/>
              </a:buClr>
              <a:buSzPts val="1400"/>
              <a:buChar char="○"/>
              <a:defRPr>
                <a:solidFill>
                  <a:schemeClr val="dk1"/>
                </a:solidFill>
              </a:defRPr>
            </a:lvl5pPr>
            <a:lvl6pPr marL="2743132" lvl="5" indent="-317492">
              <a:spcBef>
                <a:spcPts val="0"/>
              </a:spcBef>
              <a:spcAft>
                <a:spcPts val="0"/>
              </a:spcAft>
              <a:buClr>
                <a:schemeClr val="dk1"/>
              </a:buClr>
              <a:buSzPts val="1400"/>
              <a:buChar char="■"/>
              <a:defRPr>
                <a:solidFill>
                  <a:schemeClr val="dk1"/>
                </a:solidFill>
              </a:defRPr>
            </a:lvl6pPr>
            <a:lvl7pPr marL="3200320" lvl="6" indent="-317492">
              <a:spcBef>
                <a:spcPts val="0"/>
              </a:spcBef>
              <a:spcAft>
                <a:spcPts val="0"/>
              </a:spcAft>
              <a:buClr>
                <a:schemeClr val="dk1"/>
              </a:buClr>
              <a:buSzPts val="1400"/>
              <a:buChar char="●"/>
              <a:defRPr>
                <a:solidFill>
                  <a:schemeClr val="dk1"/>
                </a:solidFill>
              </a:defRPr>
            </a:lvl7pPr>
            <a:lvl8pPr marL="3657509" lvl="7" indent="-317492">
              <a:spcBef>
                <a:spcPts val="0"/>
              </a:spcBef>
              <a:spcAft>
                <a:spcPts val="0"/>
              </a:spcAft>
              <a:buClr>
                <a:schemeClr val="dk1"/>
              </a:buClr>
              <a:buSzPts val="1400"/>
              <a:buChar char="○"/>
              <a:defRPr>
                <a:solidFill>
                  <a:schemeClr val="dk1"/>
                </a:solidFill>
              </a:defRPr>
            </a:lvl8pPr>
            <a:lvl9pPr marL="4114697" lvl="8" indent="-317492">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ADADAD"/>
                </a:solidFill>
              </a:rPr>
              <a:pPr/>
              <a:t>‹#›</a:t>
            </a:fld>
            <a:endParaRPr dirty="0">
              <a:solidFill>
                <a:srgbClr val="ADADAD"/>
              </a:solidFill>
            </a:endParaRPr>
          </a:p>
        </p:txBody>
      </p:sp>
    </p:spTree>
    <p:extLst>
      <p:ext uri="{BB962C8B-B14F-4D97-AF65-F5344CB8AC3E}">
        <p14:creationId xmlns:p14="http://schemas.microsoft.com/office/powerpoint/2010/main" val="36814080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189" lvl="0" indent="-228594">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ADADAD"/>
                </a:solidFill>
              </a:rPr>
              <a:pPr/>
              <a:t>‹#›</a:t>
            </a:fld>
            <a:endParaRPr dirty="0">
              <a:solidFill>
                <a:srgbClr val="ADADAD"/>
              </a:solidFill>
            </a:endParaRPr>
          </a:p>
        </p:txBody>
      </p:sp>
    </p:spTree>
    <p:extLst>
      <p:ext uri="{BB962C8B-B14F-4D97-AF65-F5344CB8AC3E}">
        <p14:creationId xmlns:p14="http://schemas.microsoft.com/office/powerpoint/2010/main" val="3442749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189" lvl="0" indent="-342892" algn="ctr">
              <a:spcBef>
                <a:spcPts val="0"/>
              </a:spcBef>
              <a:spcAft>
                <a:spcPts val="0"/>
              </a:spcAft>
              <a:buSzPts val="1800"/>
              <a:buChar char="●"/>
              <a:defRPr/>
            </a:lvl1pPr>
            <a:lvl2pPr marL="914378" lvl="1" indent="-317492" algn="ctr">
              <a:spcBef>
                <a:spcPts val="0"/>
              </a:spcBef>
              <a:spcAft>
                <a:spcPts val="0"/>
              </a:spcAft>
              <a:buSzPts val="1400"/>
              <a:buChar char="○"/>
              <a:defRPr/>
            </a:lvl2pPr>
            <a:lvl3pPr marL="1371566" lvl="2" indent="-317492" algn="ctr">
              <a:spcBef>
                <a:spcPts val="0"/>
              </a:spcBef>
              <a:spcAft>
                <a:spcPts val="0"/>
              </a:spcAft>
              <a:buSzPts val="1400"/>
              <a:buChar char="■"/>
              <a:defRPr/>
            </a:lvl3pPr>
            <a:lvl4pPr marL="1828754" lvl="3" indent="-317492" algn="ctr">
              <a:spcBef>
                <a:spcPts val="0"/>
              </a:spcBef>
              <a:spcAft>
                <a:spcPts val="0"/>
              </a:spcAft>
              <a:buSzPts val="1400"/>
              <a:buChar char="●"/>
              <a:defRPr/>
            </a:lvl4pPr>
            <a:lvl5pPr marL="2285943" lvl="4" indent="-317492" algn="ctr">
              <a:spcBef>
                <a:spcPts val="0"/>
              </a:spcBef>
              <a:spcAft>
                <a:spcPts val="0"/>
              </a:spcAft>
              <a:buSzPts val="1400"/>
              <a:buChar char="○"/>
              <a:defRPr/>
            </a:lvl5pPr>
            <a:lvl6pPr marL="2743132" lvl="5" indent="-317492" algn="ctr">
              <a:spcBef>
                <a:spcPts val="0"/>
              </a:spcBef>
              <a:spcAft>
                <a:spcPts val="0"/>
              </a:spcAft>
              <a:buSzPts val="1400"/>
              <a:buChar char="■"/>
              <a:defRPr/>
            </a:lvl6pPr>
            <a:lvl7pPr marL="3200320" lvl="6" indent="-317492" algn="ctr">
              <a:spcBef>
                <a:spcPts val="0"/>
              </a:spcBef>
              <a:spcAft>
                <a:spcPts val="0"/>
              </a:spcAft>
              <a:buSzPts val="1400"/>
              <a:buChar char="●"/>
              <a:defRPr/>
            </a:lvl7pPr>
            <a:lvl8pPr marL="3657509" lvl="7" indent="-317492" algn="ctr">
              <a:spcBef>
                <a:spcPts val="0"/>
              </a:spcBef>
              <a:spcAft>
                <a:spcPts val="0"/>
              </a:spcAft>
              <a:buSzPts val="1400"/>
              <a:buChar char="○"/>
              <a:defRPr/>
            </a:lvl8pPr>
            <a:lvl9pPr marL="4114697" lvl="8" indent="-317492"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ADADAD"/>
                </a:solidFill>
              </a:rPr>
              <a:pPr/>
              <a:t>‹#›</a:t>
            </a:fld>
            <a:endParaRPr dirty="0">
              <a:solidFill>
                <a:srgbClr val="ADADAD"/>
              </a:solidFill>
            </a:endParaRPr>
          </a:p>
        </p:txBody>
      </p:sp>
    </p:spTree>
    <p:extLst>
      <p:ext uri="{BB962C8B-B14F-4D97-AF65-F5344CB8AC3E}">
        <p14:creationId xmlns:p14="http://schemas.microsoft.com/office/powerpoint/2010/main" val="37196883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ADADAD"/>
                </a:solidFill>
              </a:rPr>
              <a:pPr/>
              <a:t>‹#›</a:t>
            </a:fld>
            <a:endParaRPr dirty="0">
              <a:solidFill>
                <a:srgbClr val="ADADAD"/>
              </a:solidFill>
            </a:endParaRPr>
          </a:p>
        </p:txBody>
      </p:sp>
    </p:spTree>
    <p:extLst>
      <p:ext uri="{BB962C8B-B14F-4D97-AF65-F5344CB8AC3E}">
        <p14:creationId xmlns:p14="http://schemas.microsoft.com/office/powerpoint/2010/main" val="1328851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4ECF4-042F-48BC-9275-E2C8F28524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E87636-9EC6-49DC-B98F-96828EFFC60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8A1032-DC0C-4F36-A9CE-57039B0F35BF}"/>
              </a:ext>
            </a:extLst>
          </p:cNvPr>
          <p:cNvSpPr>
            <a:spLocks noGrp="1"/>
          </p:cNvSpPr>
          <p:nvPr>
            <p:ph type="dt" sz="half" idx="10"/>
          </p:nvPr>
        </p:nvSpPr>
        <p:spPr>
          <a:xfrm>
            <a:off x="628650" y="4767264"/>
            <a:ext cx="2057400" cy="273844"/>
          </a:xfrm>
          <a:prstGeom prst="rect">
            <a:avLst/>
          </a:prstGeom>
        </p:spPr>
        <p:txBody>
          <a:bodyPr/>
          <a:lstStyle/>
          <a:p>
            <a:fld id="{ACB60596-B013-4FCF-9BA7-5D395FC47018}" type="datetimeFigureOut">
              <a:rPr lang="en-US" sz="1400" smtClean="0">
                <a:ea typeface="+mn-ea"/>
              </a:rPr>
              <a:pPr/>
              <a:t>7/15/2022</a:t>
            </a:fld>
            <a:endParaRPr lang="en-US" sz="1400" dirty="0">
              <a:ea typeface="+mn-ea"/>
            </a:endParaRPr>
          </a:p>
        </p:txBody>
      </p:sp>
      <p:sp>
        <p:nvSpPr>
          <p:cNvPr id="5" name="Footer Placeholder 4">
            <a:extLst>
              <a:ext uri="{FF2B5EF4-FFF2-40B4-BE49-F238E27FC236}">
                <a16:creationId xmlns:a16="http://schemas.microsoft.com/office/drawing/2014/main" id="{22B5F5B9-6782-43BA-9422-407463950D30}"/>
              </a:ext>
            </a:extLst>
          </p:cNvPr>
          <p:cNvSpPr>
            <a:spLocks noGrp="1"/>
          </p:cNvSpPr>
          <p:nvPr>
            <p:ph type="ftr" sz="quarter" idx="11"/>
          </p:nvPr>
        </p:nvSpPr>
        <p:spPr>
          <a:xfrm>
            <a:off x="3028950" y="4767264"/>
            <a:ext cx="3086100" cy="273844"/>
          </a:xfrm>
          <a:prstGeom prst="rect">
            <a:avLst/>
          </a:prstGeom>
        </p:spPr>
        <p:txBody>
          <a:bodyPr/>
          <a:lstStyle/>
          <a:p>
            <a:endParaRPr lang="en-US" sz="1400" dirty="0">
              <a:ea typeface="+mn-ea"/>
            </a:endParaRPr>
          </a:p>
        </p:txBody>
      </p:sp>
      <p:sp>
        <p:nvSpPr>
          <p:cNvPr id="6" name="Slide Number Placeholder 5">
            <a:extLst>
              <a:ext uri="{FF2B5EF4-FFF2-40B4-BE49-F238E27FC236}">
                <a16:creationId xmlns:a16="http://schemas.microsoft.com/office/drawing/2014/main" id="{BED97168-9A0E-489E-A77D-A6B3D941C4F7}"/>
              </a:ext>
            </a:extLst>
          </p:cNvPr>
          <p:cNvSpPr>
            <a:spLocks noGrp="1"/>
          </p:cNvSpPr>
          <p:nvPr>
            <p:ph type="sldNum" sz="quarter" idx="12"/>
          </p:nvPr>
        </p:nvSpPr>
        <p:spPr/>
        <p:txBody>
          <a:bodyPr/>
          <a:lstStyle/>
          <a:p>
            <a:fld id="{8EB315FE-2AC5-4E18-A8FA-B1E96E4FD8C2}" type="slidenum">
              <a:rPr lang="en-US" smtClean="0">
                <a:solidFill>
                  <a:srgbClr val="ADADAD"/>
                </a:solidFill>
              </a:rPr>
              <a:pPr/>
              <a:t>‹#›</a:t>
            </a:fld>
            <a:endParaRPr lang="en-US" dirty="0">
              <a:solidFill>
                <a:srgbClr val="ADADAD"/>
              </a:solidFill>
            </a:endParaRPr>
          </a:p>
        </p:txBody>
      </p:sp>
    </p:spTree>
    <p:extLst>
      <p:ext uri="{BB962C8B-B14F-4D97-AF65-F5344CB8AC3E}">
        <p14:creationId xmlns:p14="http://schemas.microsoft.com/office/powerpoint/2010/main" val="3201876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fld id="{00000000-1234-1234-1234-123412341234}" type="slidenum">
              <a:rPr lang="en">
                <a:solidFill>
                  <a:srgbClr val="ADADAD"/>
                </a:solidFill>
                <a:ea typeface="+mn-ea"/>
              </a:rPr>
              <a:pPr/>
              <a:t>‹#›</a:t>
            </a:fld>
            <a:endParaRPr dirty="0">
              <a:solidFill>
                <a:srgbClr val="ADADAD"/>
              </a:solidFill>
              <a:ea typeface="+mn-ea"/>
            </a:endParaRPr>
          </a:p>
        </p:txBody>
      </p:sp>
    </p:spTree>
    <p:extLst>
      <p:ext uri="{BB962C8B-B14F-4D97-AF65-F5344CB8AC3E}">
        <p14:creationId xmlns:p14="http://schemas.microsoft.com/office/powerpoint/2010/main" val="79001239"/>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r>
              <a:rPr lang="en" sz="3600"/>
              <a:t>High Quality Competence Evaluations Part II: Competency Restoration &amp; Attainment</a:t>
            </a:r>
            <a:endParaRPr sz="3600" dirty="0"/>
          </a:p>
        </p:txBody>
      </p:sp>
      <p:sp>
        <p:nvSpPr>
          <p:cNvPr id="55" name="Google Shape;55;p13"/>
          <p:cNvSpPr txBox="1">
            <a:spLocks noGrp="1"/>
          </p:cNvSpPr>
          <p:nvPr>
            <p:ph type="subTitle" idx="1"/>
          </p:nvPr>
        </p:nvSpPr>
        <p:spPr>
          <a:xfrm>
            <a:off x="311700" y="2834125"/>
            <a:ext cx="8520600" cy="2124300"/>
          </a:xfrm>
          <a:prstGeom prst="rect">
            <a:avLst/>
          </a:prstGeom>
        </p:spPr>
        <p:txBody>
          <a:bodyPr spcFirstLastPara="1" wrap="square" lIns="91425" tIns="91425" rIns="91425" bIns="91425" anchor="t" anchorCtr="0">
            <a:normAutofit/>
          </a:bodyPr>
          <a:lstStyle/>
          <a:p>
            <a:pPr marL="0" indent="0"/>
            <a:r>
              <a:rPr lang="en">
                <a:latin typeface="Times New Roman"/>
                <a:ea typeface="Times New Roman"/>
                <a:cs typeface="Times New Roman"/>
                <a:sym typeface="Times New Roman"/>
              </a:rPr>
              <a:t>Utah State Hospital</a:t>
            </a:r>
            <a:endParaRPr dirty="0">
              <a:latin typeface="Times New Roman"/>
              <a:ea typeface="Times New Roman"/>
              <a:cs typeface="Times New Roman"/>
              <a:sym typeface="Times New Roman"/>
            </a:endParaRPr>
          </a:p>
          <a:p>
            <a:pPr marL="0" indent="0"/>
            <a:endParaRPr dirty="0">
              <a:latin typeface="Times New Roman"/>
              <a:ea typeface="Times New Roman"/>
              <a:cs typeface="Times New Roman"/>
              <a:sym typeface="Times New Roman"/>
            </a:endParaRPr>
          </a:p>
          <a:p>
            <a:pPr marL="0" indent="0"/>
            <a:r>
              <a:rPr lang="en">
                <a:latin typeface="Times New Roman"/>
                <a:ea typeface="Times New Roman"/>
                <a:cs typeface="Times New Roman"/>
                <a:sym typeface="Times New Roman"/>
              </a:rPr>
              <a:t>Lindsey North, Ph.D.</a:t>
            </a:r>
            <a:endParaRPr dirty="0">
              <a:latin typeface="Times New Roman"/>
              <a:ea typeface="Times New Roman"/>
              <a:cs typeface="Times New Roman"/>
              <a:sym typeface="Times New Roman"/>
            </a:endParaRPr>
          </a:p>
          <a:p>
            <a:pPr marL="0" indent="0"/>
            <a:r>
              <a:rPr lang="en">
                <a:latin typeface="Times New Roman"/>
                <a:ea typeface="Times New Roman"/>
                <a:cs typeface="Times New Roman"/>
                <a:sym typeface="Times New Roman"/>
              </a:rPr>
              <a:t>Jeffrey Haun, Psy.D., ABPP </a:t>
            </a:r>
            <a:endParaRPr dirty="0">
              <a:latin typeface="Times New Roman"/>
              <a:ea typeface="Times New Roman"/>
              <a:cs typeface="Times New Roman"/>
              <a:sym typeface="Times New Roman"/>
            </a:endParaRPr>
          </a:p>
          <a:p>
            <a:pPr marL="0" indent="0"/>
            <a:endParaRPr dirty="0">
              <a:latin typeface="Times New Roman"/>
              <a:ea typeface="Times New Roman"/>
              <a:cs typeface="Times New Roman"/>
              <a:sym typeface="Times New Roman"/>
            </a:endParaRPr>
          </a:p>
        </p:txBody>
      </p:sp>
    </p:spTree>
    <p:extLst>
      <p:ext uri="{BB962C8B-B14F-4D97-AF65-F5344CB8AC3E}">
        <p14:creationId xmlns:p14="http://schemas.microsoft.com/office/powerpoint/2010/main" val="27213304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DHS Competency Restoration Treatment Continuum</a:t>
            </a:r>
            <a:endParaRPr lang="en-US" dirty="0"/>
          </a:p>
        </p:txBody>
      </p:sp>
      <p:sp>
        <p:nvSpPr>
          <p:cNvPr id="3" name="Text Placeholder 2"/>
          <p:cNvSpPr>
            <a:spLocks noGrp="1"/>
          </p:cNvSpPr>
          <p:nvPr>
            <p:ph type="body" idx="1"/>
          </p:nvPr>
        </p:nvSpPr>
        <p:spPr>
          <a:xfrm>
            <a:off x="311701" y="1152475"/>
            <a:ext cx="4324095" cy="3416400"/>
          </a:xfrm>
        </p:spPr>
        <p:txBody>
          <a:bodyPr/>
          <a:lstStyle/>
          <a:p>
            <a:pPr marL="114297" indent="0">
              <a:buNone/>
            </a:pPr>
            <a:r>
              <a:rPr lang="en-US" dirty="0" smtClean="0"/>
              <a:t>Utah State Hospital (USH)</a:t>
            </a:r>
          </a:p>
          <a:p>
            <a:r>
              <a:rPr lang="en-US" dirty="0" smtClean="0"/>
              <a:t>Provo, Utah</a:t>
            </a:r>
          </a:p>
          <a:p>
            <a:endParaRPr lang="en-US" dirty="0" smtClean="0"/>
          </a:p>
          <a:p>
            <a:r>
              <a:rPr lang="en-US" dirty="0" smtClean="0"/>
              <a:t>Inpatient psychiatric treatment facility</a:t>
            </a:r>
          </a:p>
          <a:p>
            <a:endParaRPr lang="en-US" dirty="0"/>
          </a:p>
          <a:p>
            <a:r>
              <a:rPr lang="en-US" dirty="0" smtClean="0"/>
              <a:t>Five forensic treatment units (124 beds)</a:t>
            </a:r>
          </a:p>
          <a:p>
            <a:endParaRPr lang="en-US" dirty="0"/>
          </a:p>
          <a:p>
            <a:r>
              <a:rPr lang="en-US" dirty="0" smtClean="0"/>
              <a:t>Multidisciplinary treatment teams</a:t>
            </a:r>
          </a:p>
          <a:p>
            <a:endParaRPr lang="en-US" dirty="0"/>
          </a:p>
          <a:p>
            <a:endParaRPr lang="en-US" dirty="0"/>
          </a:p>
        </p:txBody>
      </p:sp>
      <p:pic>
        <p:nvPicPr>
          <p:cNvPr id="4" name="Picture 3"/>
          <p:cNvPicPr>
            <a:picLocks noChangeAspect="1"/>
          </p:cNvPicPr>
          <p:nvPr/>
        </p:nvPicPr>
        <p:blipFill>
          <a:blip r:embed="rId3"/>
          <a:stretch>
            <a:fillRect/>
          </a:stretch>
        </p:blipFill>
        <p:spPr>
          <a:xfrm>
            <a:off x="5376753" y="1155701"/>
            <a:ext cx="2783072" cy="1766560"/>
          </a:xfrm>
          <a:prstGeom prst="rect">
            <a:avLst/>
          </a:prstGeom>
        </p:spPr>
      </p:pic>
      <p:pic>
        <p:nvPicPr>
          <p:cNvPr id="5" name="Picture 4"/>
          <p:cNvPicPr>
            <a:picLocks noChangeAspect="1"/>
          </p:cNvPicPr>
          <p:nvPr/>
        </p:nvPicPr>
        <p:blipFill>
          <a:blip r:embed="rId4"/>
          <a:stretch>
            <a:fillRect/>
          </a:stretch>
        </p:blipFill>
        <p:spPr>
          <a:xfrm>
            <a:off x="5330900" y="3127856"/>
            <a:ext cx="2828925" cy="1609725"/>
          </a:xfrm>
          <a:prstGeom prst="rect">
            <a:avLst/>
          </a:prstGeom>
        </p:spPr>
      </p:pic>
    </p:spTree>
    <p:extLst>
      <p:ext uri="{BB962C8B-B14F-4D97-AF65-F5344CB8AC3E}">
        <p14:creationId xmlns:p14="http://schemas.microsoft.com/office/powerpoint/2010/main" val="2611990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DHS Competency Restoration Treatment Continuum</a:t>
            </a:r>
            <a:endParaRPr lang="en-US" dirty="0"/>
          </a:p>
        </p:txBody>
      </p:sp>
      <p:sp>
        <p:nvSpPr>
          <p:cNvPr id="3" name="Text Placeholder 2"/>
          <p:cNvSpPr>
            <a:spLocks noGrp="1"/>
          </p:cNvSpPr>
          <p:nvPr>
            <p:ph type="body" idx="1"/>
          </p:nvPr>
        </p:nvSpPr>
        <p:spPr>
          <a:xfrm>
            <a:off x="311700" y="1152475"/>
            <a:ext cx="8034858" cy="3416400"/>
          </a:xfrm>
        </p:spPr>
        <p:txBody>
          <a:bodyPr>
            <a:normAutofit/>
          </a:bodyPr>
          <a:lstStyle/>
          <a:p>
            <a:pPr marL="114297" indent="0">
              <a:buNone/>
            </a:pPr>
            <a:r>
              <a:rPr lang="en-US" dirty="0" smtClean="0"/>
              <a:t>Competency Restoration Unit (CRU)</a:t>
            </a:r>
          </a:p>
          <a:p>
            <a:r>
              <a:rPr lang="en-US" dirty="0"/>
              <a:t>Salt Lake County Adult Detention Center</a:t>
            </a:r>
            <a:endParaRPr lang="en-US" dirty="0" smtClean="0"/>
          </a:p>
          <a:p>
            <a:endParaRPr lang="en-US" dirty="0" smtClean="0"/>
          </a:p>
          <a:p>
            <a:r>
              <a:rPr lang="en-US" dirty="0" smtClean="0"/>
              <a:t>One unit (22 beds) </a:t>
            </a:r>
          </a:p>
          <a:p>
            <a:pPr lvl="1"/>
            <a:endParaRPr lang="en-US" dirty="0"/>
          </a:p>
          <a:p>
            <a:r>
              <a:rPr lang="en-US" dirty="0" smtClean="0"/>
              <a:t>Clinical program/services provided by USH social workers and recreation therapists</a:t>
            </a:r>
          </a:p>
          <a:p>
            <a:endParaRPr lang="en-US" dirty="0"/>
          </a:p>
          <a:p>
            <a:r>
              <a:rPr lang="en-US" dirty="0" smtClean="0"/>
              <a:t>Medication managed in partnership with ADC/USH psychiatry</a:t>
            </a:r>
          </a:p>
          <a:p>
            <a:pPr marL="114297" indent="0">
              <a:buNone/>
            </a:pPr>
            <a:endParaRPr lang="en-US" dirty="0"/>
          </a:p>
          <a:p>
            <a:endParaRPr lang="en-US" dirty="0" smtClean="0"/>
          </a:p>
        </p:txBody>
      </p:sp>
    </p:spTree>
    <p:extLst>
      <p:ext uri="{BB962C8B-B14F-4D97-AF65-F5344CB8AC3E}">
        <p14:creationId xmlns:p14="http://schemas.microsoft.com/office/powerpoint/2010/main" val="185084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DHS Competency Restoration Treatment Continuum</a:t>
            </a:r>
            <a:endParaRPr lang="en-US" dirty="0"/>
          </a:p>
        </p:txBody>
      </p:sp>
      <p:sp>
        <p:nvSpPr>
          <p:cNvPr id="3" name="Text Placeholder 2"/>
          <p:cNvSpPr>
            <a:spLocks noGrp="1"/>
          </p:cNvSpPr>
          <p:nvPr>
            <p:ph type="body" idx="1"/>
          </p:nvPr>
        </p:nvSpPr>
        <p:spPr/>
        <p:txBody>
          <a:bodyPr>
            <a:normAutofit lnSpcReduction="10000"/>
          </a:bodyPr>
          <a:lstStyle/>
          <a:p>
            <a:pPr marL="114297" indent="0">
              <a:buNone/>
            </a:pPr>
            <a:r>
              <a:rPr lang="en-US" dirty="0" smtClean="0"/>
              <a:t>Outreach Restoration Program (ORP)</a:t>
            </a:r>
          </a:p>
          <a:p>
            <a:r>
              <a:rPr lang="en-US" dirty="0" smtClean="0"/>
              <a:t>Restoration treatment/education provide to persons in variety of settings through the state:</a:t>
            </a:r>
          </a:p>
          <a:p>
            <a:pPr lvl="1"/>
            <a:r>
              <a:rPr lang="en-US" dirty="0" smtClean="0"/>
              <a:t>Outpatient/community settings</a:t>
            </a:r>
          </a:p>
          <a:p>
            <a:pPr lvl="1"/>
            <a:r>
              <a:rPr lang="en-US" dirty="0" smtClean="0"/>
              <a:t>County jails</a:t>
            </a:r>
          </a:p>
          <a:p>
            <a:pPr lvl="1"/>
            <a:r>
              <a:rPr lang="en-US" dirty="0" smtClean="0"/>
              <a:t>Utah State Prison</a:t>
            </a:r>
          </a:p>
          <a:p>
            <a:endParaRPr lang="en-US" dirty="0"/>
          </a:p>
          <a:p>
            <a:r>
              <a:rPr lang="en-US" dirty="0" smtClean="0"/>
              <a:t>ORP clinicians meet with defendants in-person and/or via telehealth platforms</a:t>
            </a:r>
          </a:p>
          <a:p>
            <a:endParaRPr lang="en-US" dirty="0"/>
          </a:p>
          <a:p>
            <a:r>
              <a:rPr lang="en-US" dirty="0" smtClean="0"/>
              <a:t>Psychiatric medication is arranged through community mental health resources</a:t>
            </a:r>
          </a:p>
          <a:p>
            <a:pPr lvl="1"/>
            <a:endParaRPr lang="en-US" dirty="0"/>
          </a:p>
          <a:p>
            <a:endParaRPr lang="en-US" dirty="0"/>
          </a:p>
        </p:txBody>
      </p:sp>
    </p:spTree>
    <p:extLst>
      <p:ext uri="{BB962C8B-B14F-4D97-AF65-F5344CB8AC3E}">
        <p14:creationId xmlns:p14="http://schemas.microsoft.com/office/powerpoint/2010/main" val="13018358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849" y="207192"/>
            <a:ext cx="7053542" cy="1050398"/>
          </a:xfrm>
        </p:spPr>
        <p:txBody>
          <a:bodyPr/>
          <a:lstStyle/>
          <a:p>
            <a:r>
              <a:rPr lang="en-US" dirty="0"/>
              <a:t>Competency Restoration Treatment</a:t>
            </a:r>
          </a:p>
        </p:txBody>
      </p:sp>
      <p:sp>
        <p:nvSpPr>
          <p:cNvPr id="3" name="Content Placeholder 2"/>
          <p:cNvSpPr>
            <a:spLocks noGrp="1"/>
          </p:cNvSpPr>
          <p:nvPr>
            <p:ph idx="1"/>
          </p:nvPr>
        </p:nvSpPr>
        <p:spPr>
          <a:xfrm>
            <a:off x="409420" y="1062902"/>
            <a:ext cx="8308460" cy="3657954"/>
          </a:xfrm>
        </p:spPr>
        <p:txBody>
          <a:bodyPr>
            <a:normAutofit/>
          </a:bodyPr>
          <a:lstStyle/>
          <a:p>
            <a:r>
              <a:rPr lang="en-US" altLang="en-US" dirty="0"/>
              <a:t>Quality restoration treatment is individually tailored to a defendant's competence-related functional deficits</a:t>
            </a:r>
          </a:p>
          <a:p>
            <a:endParaRPr lang="en-US" dirty="0" smtClean="0"/>
          </a:p>
          <a:p>
            <a:r>
              <a:rPr lang="en-US" dirty="0" smtClean="0"/>
              <a:t>Most often combination of psychiatric </a:t>
            </a:r>
            <a:r>
              <a:rPr lang="en-US" dirty="0"/>
              <a:t>treatment and legal </a:t>
            </a:r>
            <a:r>
              <a:rPr lang="en-US" dirty="0" smtClean="0"/>
              <a:t>education</a:t>
            </a:r>
          </a:p>
          <a:p>
            <a:pPr lvl="1"/>
            <a:r>
              <a:rPr lang="en-US" dirty="0" smtClean="0"/>
              <a:t>Individual and group treatment modalities</a:t>
            </a:r>
          </a:p>
          <a:p>
            <a:pPr marL="114297" indent="0">
              <a:buNone/>
            </a:pPr>
            <a:endParaRPr lang="en-US" altLang="en-US" dirty="0"/>
          </a:p>
          <a:p>
            <a:r>
              <a:rPr lang="en-US" dirty="0"/>
              <a:t>Intervention should focus on factual </a:t>
            </a:r>
            <a:r>
              <a:rPr lang="en-US" i="1" dirty="0"/>
              <a:t>AND</a:t>
            </a:r>
            <a:r>
              <a:rPr lang="en-US" dirty="0"/>
              <a:t> rational understanding of the proceedings/allegations</a:t>
            </a:r>
          </a:p>
          <a:p>
            <a:pPr lvl="1"/>
            <a:r>
              <a:rPr lang="en-US" dirty="0"/>
              <a:t>Rote memorization of legal concepts is not sufficient (e.g., </a:t>
            </a:r>
            <a:r>
              <a:rPr lang="en-US" i="1" dirty="0"/>
              <a:t>U.S. v. Duhon</a:t>
            </a:r>
            <a:r>
              <a:rPr lang="en-US" dirty="0"/>
              <a:t>, 2003)</a:t>
            </a:r>
          </a:p>
          <a:p>
            <a:endParaRPr lang="en-US" dirty="0"/>
          </a:p>
          <a:p>
            <a:pPr marL="233357" lvl="2" indent="0">
              <a:buNone/>
            </a:pPr>
            <a:endParaRPr lang="en-US" altLang="en-US" dirty="0" smtClean="0"/>
          </a:p>
          <a:p>
            <a:pPr marL="685783" lvl="2" indent="0">
              <a:buNone/>
            </a:pPr>
            <a:endParaRPr lang="en-US" altLang="en-US" i="1" dirty="0"/>
          </a:p>
          <a:p>
            <a:endParaRPr lang="en-US" altLang="en-US" dirty="0"/>
          </a:p>
          <a:p>
            <a:endParaRPr lang="en-US" altLang="en-US" dirty="0"/>
          </a:p>
          <a:p>
            <a:endParaRPr lang="en-US" dirty="0"/>
          </a:p>
        </p:txBody>
      </p:sp>
    </p:spTree>
    <p:extLst>
      <p:ext uri="{BB962C8B-B14F-4D97-AF65-F5344CB8AC3E}">
        <p14:creationId xmlns:p14="http://schemas.microsoft.com/office/powerpoint/2010/main" val="30682160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849" y="207192"/>
            <a:ext cx="7053542" cy="1050398"/>
          </a:xfrm>
        </p:spPr>
        <p:txBody>
          <a:bodyPr/>
          <a:lstStyle/>
          <a:p>
            <a:r>
              <a:rPr lang="en-US" dirty="0"/>
              <a:t>Competency Restoration Treatment</a:t>
            </a:r>
          </a:p>
        </p:txBody>
      </p:sp>
      <p:sp>
        <p:nvSpPr>
          <p:cNvPr id="3" name="Content Placeholder 2"/>
          <p:cNvSpPr>
            <a:spLocks noGrp="1"/>
          </p:cNvSpPr>
          <p:nvPr>
            <p:ph idx="1"/>
          </p:nvPr>
        </p:nvSpPr>
        <p:spPr>
          <a:xfrm>
            <a:off x="483849" y="956931"/>
            <a:ext cx="8308460" cy="3560928"/>
          </a:xfrm>
        </p:spPr>
        <p:txBody>
          <a:bodyPr>
            <a:normAutofit/>
          </a:bodyPr>
          <a:lstStyle/>
          <a:p>
            <a:r>
              <a:rPr lang="en-US" altLang="en-US" dirty="0" smtClean="0"/>
              <a:t>Psychiatric medication is a primary </a:t>
            </a:r>
            <a:r>
              <a:rPr lang="en-US" altLang="en-US" dirty="0"/>
              <a:t>intervention for many defendants	</a:t>
            </a:r>
          </a:p>
          <a:p>
            <a:r>
              <a:rPr lang="en-US" altLang="en-US" dirty="0" smtClean="0"/>
              <a:t>Involuntary </a:t>
            </a:r>
            <a:r>
              <a:rPr lang="en-US" altLang="en-US" dirty="0"/>
              <a:t>administration of antipsychotic </a:t>
            </a:r>
            <a:r>
              <a:rPr lang="en-US" altLang="en-US" dirty="0" smtClean="0"/>
              <a:t>medication:</a:t>
            </a:r>
            <a:endParaRPr lang="en-US" altLang="en-US" dirty="0"/>
          </a:p>
          <a:p>
            <a:pPr lvl="1"/>
            <a:r>
              <a:rPr lang="en-US" altLang="en-US" i="1" dirty="0"/>
              <a:t>Washington v. Harper </a:t>
            </a:r>
            <a:r>
              <a:rPr lang="en-US" altLang="en-US" dirty="0"/>
              <a:t>(1990): Permits the State to involuntarily administer antipsychotic medication against an inmates will if s/he is dangerous to self/others and </a:t>
            </a:r>
            <a:r>
              <a:rPr lang="en-US" altLang="en-US" dirty="0" smtClean="0"/>
              <a:t>the treatment is in the person’s medical interest. </a:t>
            </a:r>
          </a:p>
          <a:p>
            <a:pPr marL="596885" lvl="1" indent="0">
              <a:buNone/>
            </a:pPr>
            <a:endParaRPr lang="en-US" altLang="en-US" i="1" dirty="0"/>
          </a:p>
          <a:p>
            <a:pPr lvl="1"/>
            <a:r>
              <a:rPr lang="en-US" altLang="en-US" i="1" dirty="0"/>
              <a:t>U.S. v. Sell </a:t>
            </a:r>
            <a:r>
              <a:rPr lang="en-US" altLang="en-US" dirty="0"/>
              <a:t>(2003): Permits the State to override a defendant’s refusal of antipsychotic medication for the sole purpose of restoring competency to stand trial under limited circumstances</a:t>
            </a:r>
          </a:p>
          <a:p>
            <a:pPr lvl="2"/>
            <a:endParaRPr lang="en-US" altLang="en-US" dirty="0"/>
          </a:p>
          <a:p>
            <a:pPr marL="685783" lvl="2" indent="0">
              <a:buNone/>
            </a:pPr>
            <a:endParaRPr lang="en-US" altLang="en-US" i="1" dirty="0"/>
          </a:p>
          <a:p>
            <a:endParaRPr lang="en-US" altLang="en-US" dirty="0"/>
          </a:p>
          <a:p>
            <a:endParaRPr lang="en-US" altLang="en-US" dirty="0"/>
          </a:p>
          <a:p>
            <a:endParaRPr lang="en-US" dirty="0"/>
          </a:p>
        </p:txBody>
      </p:sp>
    </p:spTree>
    <p:extLst>
      <p:ext uri="{BB962C8B-B14F-4D97-AF65-F5344CB8AC3E}">
        <p14:creationId xmlns:p14="http://schemas.microsoft.com/office/powerpoint/2010/main" val="29084546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Competency </a:t>
            </a:r>
            <a:r>
              <a:rPr lang="en-US" dirty="0" smtClean="0"/>
              <a:t>Restoration Literature</a:t>
            </a:r>
            <a:endParaRPr lang="en-US" dirty="0"/>
          </a:p>
        </p:txBody>
      </p:sp>
      <p:sp>
        <p:nvSpPr>
          <p:cNvPr id="3" name="Content Placeholder 2"/>
          <p:cNvSpPr>
            <a:spLocks noGrp="1"/>
          </p:cNvSpPr>
          <p:nvPr>
            <p:ph idx="1"/>
          </p:nvPr>
        </p:nvSpPr>
        <p:spPr>
          <a:xfrm>
            <a:off x="311700" y="1185864"/>
            <a:ext cx="8520600" cy="3500437"/>
          </a:xfrm>
        </p:spPr>
        <p:txBody>
          <a:bodyPr>
            <a:normAutofit/>
          </a:bodyPr>
          <a:lstStyle/>
          <a:p>
            <a:r>
              <a:rPr lang="en-US" dirty="0"/>
              <a:t>Most defendants who undergo competency restoration treatment are restored to competence</a:t>
            </a:r>
          </a:p>
          <a:p>
            <a:pPr lvl="1"/>
            <a:r>
              <a:rPr lang="en-US" sz="1500" dirty="0"/>
              <a:t>~ 80 to 90 percent in less than six months</a:t>
            </a:r>
          </a:p>
          <a:p>
            <a:pPr lvl="1"/>
            <a:r>
              <a:rPr lang="en-US" sz="1500" dirty="0"/>
              <a:t>Variable rates/length of treatment across diagnoses</a:t>
            </a:r>
          </a:p>
          <a:p>
            <a:pPr lvl="1"/>
            <a:endParaRPr lang="en-US" dirty="0"/>
          </a:p>
          <a:p>
            <a:r>
              <a:rPr lang="en-US" dirty="0"/>
              <a:t>Below average probability of restoration (Mossman, 2007): </a:t>
            </a:r>
          </a:p>
          <a:p>
            <a:pPr marL="628634" lvl="1" indent="-285743"/>
            <a:r>
              <a:rPr lang="en-US" sz="1500" dirty="0"/>
              <a:t>Chronic psychosis with history of lengthy inpatient hospitalizations</a:t>
            </a:r>
          </a:p>
          <a:p>
            <a:pPr marL="628634" lvl="1" indent="-285743"/>
            <a:r>
              <a:rPr lang="en-US" sz="1500" dirty="0"/>
              <a:t>Incompetency stemming from irremediable cognitive/intellectual impairments</a:t>
            </a:r>
          </a:p>
          <a:p>
            <a:pPr marL="342892" lvl="1" indent="0">
              <a:buNone/>
            </a:pPr>
            <a:endParaRPr lang="en-US" sz="1500" dirty="0"/>
          </a:p>
          <a:p>
            <a:pPr marL="0" indent="0">
              <a:buNone/>
            </a:pPr>
            <a:endParaRPr lang="en-US" dirty="0"/>
          </a:p>
          <a:p>
            <a:pPr lvl="1"/>
            <a:endParaRPr lang="en-US" dirty="0"/>
          </a:p>
          <a:p>
            <a:pPr marL="342892" lvl="1" indent="0">
              <a:buNone/>
            </a:pPr>
            <a:endParaRPr lang="en-US" dirty="0"/>
          </a:p>
          <a:p>
            <a:pPr lvl="1"/>
            <a:endParaRPr lang="en-US" sz="1500" dirty="0"/>
          </a:p>
          <a:p>
            <a:pPr marL="342892" lvl="1" indent="0">
              <a:buNone/>
            </a:pPr>
            <a:endParaRPr lang="en-US" dirty="0"/>
          </a:p>
          <a:p>
            <a:endParaRPr lang="en-US" sz="1650" dirty="0"/>
          </a:p>
          <a:p>
            <a:pPr lvl="1"/>
            <a:endParaRPr lang="en-US" sz="1800" dirty="0"/>
          </a:p>
          <a:p>
            <a:endParaRPr lang="en-US" dirty="0"/>
          </a:p>
          <a:p>
            <a:endParaRPr lang="en-US" dirty="0"/>
          </a:p>
          <a:p>
            <a:pPr lvl="1"/>
            <a:endParaRPr lang="en-US" dirty="0"/>
          </a:p>
          <a:p>
            <a:endParaRPr lang="en-US" dirty="0"/>
          </a:p>
          <a:p>
            <a:pPr lvl="1"/>
            <a:endParaRPr lang="en-US" dirty="0"/>
          </a:p>
          <a:p>
            <a:pPr lvl="1"/>
            <a:endParaRPr lang="en-US" dirty="0"/>
          </a:p>
        </p:txBody>
      </p:sp>
    </p:spTree>
    <p:extLst>
      <p:ext uri="{BB962C8B-B14F-4D97-AF65-F5344CB8AC3E}">
        <p14:creationId xmlns:p14="http://schemas.microsoft.com/office/powerpoint/2010/main" val="39464210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Non-restorability </a:t>
            </a:r>
          </a:p>
        </p:txBody>
      </p:sp>
      <p:sp>
        <p:nvSpPr>
          <p:cNvPr id="3" name="Content Placeholder 2"/>
          <p:cNvSpPr>
            <a:spLocks noGrp="1"/>
          </p:cNvSpPr>
          <p:nvPr>
            <p:ph idx="1"/>
          </p:nvPr>
        </p:nvSpPr>
        <p:spPr/>
        <p:txBody>
          <a:bodyPr>
            <a:normAutofit/>
          </a:bodyPr>
          <a:lstStyle/>
          <a:p>
            <a:r>
              <a:rPr lang="en-US" dirty="0"/>
              <a:t>A minority of defendants are ultimately deemed unrestorable</a:t>
            </a:r>
          </a:p>
          <a:p>
            <a:endParaRPr lang="en-US" dirty="0"/>
          </a:p>
          <a:p>
            <a:r>
              <a:rPr lang="en-US" dirty="0"/>
              <a:t>Depends on a variety of factors: </a:t>
            </a:r>
          </a:p>
          <a:p>
            <a:pPr lvl="1"/>
            <a:r>
              <a:rPr lang="en-US" dirty="0"/>
              <a:t>Nature and intensity of symptoms/impairments</a:t>
            </a:r>
          </a:p>
          <a:p>
            <a:pPr lvl="1"/>
            <a:r>
              <a:rPr lang="en-US" dirty="0"/>
              <a:t>Case-specific factors</a:t>
            </a:r>
          </a:p>
          <a:p>
            <a:pPr lvl="1"/>
            <a:r>
              <a:rPr lang="en-US" dirty="0"/>
              <a:t>Treatment options/amenability </a:t>
            </a:r>
          </a:p>
          <a:p>
            <a:pPr lvl="1"/>
            <a:r>
              <a:rPr lang="en-US" dirty="0"/>
              <a:t>Availability of treatment/programming</a:t>
            </a:r>
          </a:p>
          <a:p>
            <a:pPr lvl="1"/>
            <a:r>
              <a:rPr lang="en-US" dirty="0"/>
              <a:t>Length of treatment/treatment progress</a:t>
            </a:r>
          </a:p>
          <a:p>
            <a:pPr lvl="1"/>
            <a:r>
              <a:rPr lang="en-US" dirty="0"/>
              <a:t>Statutory time frames</a:t>
            </a:r>
          </a:p>
          <a:p>
            <a:pPr marL="596885" lvl="1" indent="0">
              <a:buNone/>
            </a:pPr>
            <a:endParaRPr lang="en-US" dirty="0"/>
          </a:p>
        </p:txBody>
      </p:sp>
    </p:spTree>
    <p:extLst>
      <p:ext uri="{BB962C8B-B14F-4D97-AF65-F5344CB8AC3E}">
        <p14:creationId xmlns:p14="http://schemas.microsoft.com/office/powerpoint/2010/main" val="24192915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Jackson v. Indiana </a:t>
            </a:r>
            <a:r>
              <a:rPr lang="en-US" dirty="0"/>
              <a:t>(1972)</a:t>
            </a:r>
            <a:r>
              <a:rPr lang="en-US" i="1" dirty="0"/>
              <a:t/>
            </a:r>
            <a:br>
              <a:rPr lang="en-US" i="1" dirty="0"/>
            </a:br>
            <a:endParaRPr lang="en-US" i="1" dirty="0"/>
          </a:p>
        </p:txBody>
      </p:sp>
      <p:sp>
        <p:nvSpPr>
          <p:cNvPr id="3" name="Content Placeholder 2"/>
          <p:cNvSpPr>
            <a:spLocks noGrp="1"/>
          </p:cNvSpPr>
          <p:nvPr>
            <p:ph idx="1"/>
          </p:nvPr>
        </p:nvSpPr>
        <p:spPr/>
        <p:txBody>
          <a:bodyPr>
            <a:normAutofit/>
          </a:bodyPr>
          <a:lstStyle/>
          <a:p>
            <a:r>
              <a:rPr lang="en-US" dirty="0"/>
              <a:t>Defendants committed solely on the basis of incompetency cannot be held “more than the reasonable period of time necessary to determine whether there is a substantial probability the [he/she] will attain that capacity in the foreseeable future</a:t>
            </a:r>
            <a:r>
              <a:rPr lang="en-US" dirty="0" smtClean="0"/>
              <a:t>”</a:t>
            </a:r>
          </a:p>
          <a:p>
            <a:endParaRPr lang="en-US" dirty="0"/>
          </a:p>
          <a:p>
            <a:r>
              <a:rPr lang="en-US" dirty="0"/>
              <a:t>Continued confinement must be justified by progress </a:t>
            </a:r>
          </a:p>
          <a:p>
            <a:pPr marL="0" indent="0">
              <a:buNone/>
            </a:pPr>
            <a:endParaRPr lang="en-US" dirty="0"/>
          </a:p>
          <a:p>
            <a:r>
              <a:rPr lang="en-US" dirty="0" smtClean="0"/>
              <a:t>Most jurisdiction place limits </a:t>
            </a:r>
            <a:r>
              <a:rPr lang="en-US" dirty="0"/>
              <a:t>on maximum time a defendant can be </a:t>
            </a:r>
            <a:r>
              <a:rPr lang="en-US" dirty="0" smtClean="0"/>
              <a:t>held for the purposes of competency restoration treatment</a:t>
            </a:r>
            <a:endParaRPr lang="en-US" dirty="0"/>
          </a:p>
          <a:p>
            <a:endParaRPr lang="en-US" dirty="0"/>
          </a:p>
        </p:txBody>
      </p:sp>
    </p:spTree>
    <p:extLst>
      <p:ext uri="{BB962C8B-B14F-4D97-AF65-F5344CB8AC3E}">
        <p14:creationId xmlns:p14="http://schemas.microsoft.com/office/powerpoint/2010/main" val="33353261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Utah Restoration Limits</a:t>
            </a:r>
            <a:endParaRPr lang="en-US" dirty="0"/>
          </a:p>
        </p:txBody>
      </p:sp>
      <p:sp>
        <p:nvSpPr>
          <p:cNvPr id="3" name="Content Placeholder 2"/>
          <p:cNvSpPr>
            <a:spLocks noGrp="1"/>
          </p:cNvSpPr>
          <p:nvPr>
            <p:ph idx="1"/>
          </p:nvPr>
        </p:nvSpPr>
        <p:spPr/>
        <p:txBody>
          <a:bodyPr/>
          <a:lstStyle/>
          <a:p>
            <a:pPr marL="114297" indent="0">
              <a:buNone/>
            </a:pPr>
            <a:r>
              <a:rPr lang="en-US" dirty="0"/>
              <a:t>UCA § </a:t>
            </a:r>
            <a:r>
              <a:rPr lang="en-US" dirty="0" smtClean="0"/>
              <a:t>77-15-6(1)</a:t>
            </a:r>
          </a:p>
          <a:p>
            <a:r>
              <a:rPr lang="en-US" dirty="0" smtClean="0"/>
              <a:t>A defendant may not be held for restoration treatment longer than:</a:t>
            </a:r>
          </a:p>
          <a:p>
            <a:pPr lvl="1"/>
            <a:r>
              <a:rPr lang="en-US" dirty="0" smtClean="0"/>
              <a:t>The time necessary </a:t>
            </a:r>
            <a:r>
              <a:rPr lang="en-US" dirty="0"/>
              <a:t>to </a:t>
            </a:r>
            <a:r>
              <a:rPr lang="en-US" dirty="0" smtClean="0"/>
              <a:t>determine (1) if there is a substantial probability of restoration in the foreseeable future or (2)  that hat the defendant cannot become competent in the foreseeable future</a:t>
            </a:r>
          </a:p>
          <a:p>
            <a:pPr lvl="1"/>
            <a:r>
              <a:rPr lang="en-US" dirty="0" smtClean="0"/>
              <a:t>The maximum period of incarceration possible if convicted of most serious offense</a:t>
            </a:r>
          </a:p>
          <a:p>
            <a:pPr marL="139697" indent="0">
              <a:buNone/>
            </a:pPr>
            <a:endParaRPr lang="en-US" dirty="0" smtClean="0"/>
          </a:p>
          <a:p>
            <a:pPr marL="425439" indent="-285743"/>
            <a:r>
              <a:rPr lang="en-US" dirty="0" smtClean="0"/>
              <a:t>Charges dismissed and civil commitment often follows if statutory restoration limits are met or defendant is determined to be non-restorable</a:t>
            </a:r>
          </a:p>
          <a:p>
            <a:pPr marL="425439" indent="-285743"/>
            <a:endParaRPr lang="en-US" dirty="0"/>
          </a:p>
          <a:p>
            <a:pPr marL="139697" indent="0">
              <a:buNone/>
            </a:pPr>
            <a:r>
              <a:rPr lang="en-US" dirty="0" smtClean="0"/>
              <a:t>See Competency Flowchart</a:t>
            </a:r>
          </a:p>
          <a:p>
            <a:pPr marL="139697" indent="0">
              <a:buNone/>
            </a:pPr>
            <a:endParaRPr lang="en-US" dirty="0" smtClean="0"/>
          </a:p>
          <a:p>
            <a:endParaRPr lang="en-US" dirty="0" smtClean="0"/>
          </a:p>
          <a:p>
            <a:pPr marL="114297" indent="0">
              <a:buNone/>
            </a:pPr>
            <a:endParaRPr lang="en-US" dirty="0" smtClean="0"/>
          </a:p>
          <a:p>
            <a:pPr marL="114297" indent="0">
              <a:buNone/>
            </a:pPr>
            <a:endParaRPr lang="en-US" dirty="0"/>
          </a:p>
          <a:p>
            <a:endParaRPr lang="en-US" dirty="0" smtClean="0"/>
          </a:p>
          <a:p>
            <a:pPr lvl="1"/>
            <a:endParaRPr lang="en-US" dirty="0"/>
          </a:p>
        </p:txBody>
      </p:sp>
    </p:spTree>
    <p:extLst>
      <p:ext uri="{BB962C8B-B14F-4D97-AF65-F5344CB8AC3E}">
        <p14:creationId xmlns:p14="http://schemas.microsoft.com/office/powerpoint/2010/main" val="21753649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Progress Toward Competency Evaluations</a:t>
            </a:r>
            <a:endParaRPr lang="en-US" dirty="0"/>
          </a:p>
        </p:txBody>
      </p:sp>
      <p:sp>
        <p:nvSpPr>
          <p:cNvPr id="3" name="Text Placeholder 2"/>
          <p:cNvSpPr>
            <a:spLocks noGrp="1"/>
          </p:cNvSpPr>
          <p:nvPr>
            <p:ph type="body" idx="1"/>
          </p:nvPr>
        </p:nvSpPr>
        <p:spPr/>
        <p:txBody>
          <a:bodyPr/>
          <a:lstStyle/>
          <a:p>
            <a:r>
              <a:rPr lang="en-US" dirty="0" smtClean="0"/>
              <a:t>Assessment of progress is an ongoing component of restoration treatment</a:t>
            </a:r>
          </a:p>
          <a:p>
            <a:pPr marL="114297" indent="0">
              <a:buNone/>
            </a:pPr>
            <a:endParaRPr lang="en-US" dirty="0" smtClean="0"/>
          </a:p>
          <a:p>
            <a:r>
              <a:rPr lang="en-US" dirty="0" smtClean="0"/>
              <a:t>Defendant’s are referred for updated evaluation of competency to proceed:</a:t>
            </a:r>
          </a:p>
          <a:p>
            <a:pPr lvl="1"/>
            <a:r>
              <a:rPr lang="en-US" dirty="0" smtClean="0"/>
              <a:t>To meet statutory timeframes (e.g., 90 days)</a:t>
            </a:r>
          </a:p>
          <a:p>
            <a:pPr lvl="1"/>
            <a:r>
              <a:rPr lang="en-US" dirty="0" smtClean="0"/>
              <a:t>When a defendant is judged to have possible attained competency or appears unlikely to restore</a:t>
            </a:r>
          </a:p>
          <a:p>
            <a:pPr lvl="1"/>
            <a:endParaRPr lang="en-US" dirty="0"/>
          </a:p>
          <a:p>
            <a:r>
              <a:rPr lang="en-US" dirty="0" smtClean="0"/>
              <a:t>Conducted by qualified DHHS forensic evaluators</a:t>
            </a:r>
          </a:p>
          <a:p>
            <a:pPr lvl="1"/>
            <a:r>
              <a:rPr lang="en-US" dirty="0"/>
              <a:t>Not involved in defendant’s treatment </a:t>
            </a:r>
            <a:r>
              <a:rPr lang="en-US" dirty="0" smtClean="0"/>
              <a:t>[UCA </a:t>
            </a:r>
            <a:r>
              <a:rPr lang="en-US" dirty="0"/>
              <a:t>§ </a:t>
            </a:r>
            <a:r>
              <a:rPr lang="en-US" dirty="0" smtClean="0"/>
              <a:t>77-15-2(4)]</a:t>
            </a:r>
            <a:endParaRPr lang="en-US" dirty="0"/>
          </a:p>
        </p:txBody>
      </p:sp>
    </p:spTree>
    <p:extLst>
      <p:ext uri="{BB962C8B-B14F-4D97-AF65-F5344CB8AC3E}">
        <p14:creationId xmlns:p14="http://schemas.microsoft.com/office/powerpoint/2010/main" val="2042987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Road Map	</a:t>
            </a:r>
            <a:endParaRPr lang="en-US" dirty="0"/>
          </a:p>
        </p:txBody>
      </p:sp>
      <p:sp>
        <p:nvSpPr>
          <p:cNvPr id="3" name="Text Placeholder 2"/>
          <p:cNvSpPr>
            <a:spLocks noGrp="1"/>
          </p:cNvSpPr>
          <p:nvPr>
            <p:ph type="body" idx="1"/>
          </p:nvPr>
        </p:nvSpPr>
        <p:spPr>
          <a:xfrm>
            <a:off x="311700" y="1152475"/>
            <a:ext cx="4680026" cy="3416400"/>
          </a:xfrm>
        </p:spPr>
        <p:txBody>
          <a:bodyPr/>
          <a:lstStyle/>
          <a:p>
            <a:pPr>
              <a:buFont typeface="+mj-lt"/>
              <a:buAutoNum type="arabicPeriod"/>
            </a:pPr>
            <a:r>
              <a:rPr lang="en-US" sz="2000" dirty="0"/>
              <a:t>Petition</a:t>
            </a:r>
          </a:p>
          <a:p>
            <a:pPr>
              <a:buFont typeface="+mj-lt"/>
              <a:buAutoNum type="arabicPeriod"/>
            </a:pPr>
            <a:r>
              <a:rPr lang="en-US" sz="2000" dirty="0"/>
              <a:t>Order</a:t>
            </a:r>
          </a:p>
          <a:p>
            <a:pPr>
              <a:buFont typeface="+mj-lt"/>
              <a:buAutoNum type="arabicPeriod"/>
            </a:pPr>
            <a:r>
              <a:rPr lang="en-US" sz="2000" dirty="0"/>
              <a:t>Evaluation </a:t>
            </a:r>
          </a:p>
          <a:p>
            <a:pPr>
              <a:buFont typeface="+mj-lt"/>
              <a:buAutoNum type="arabicPeriod"/>
            </a:pPr>
            <a:r>
              <a:rPr lang="en-US" sz="2000" dirty="0"/>
              <a:t>Finding of Incompetency</a:t>
            </a:r>
          </a:p>
          <a:p>
            <a:pPr>
              <a:buFont typeface="+mj-lt"/>
              <a:buAutoNum type="arabicPeriod"/>
            </a:pPr>
            <a:r>
              <a:rPr lang="en-US" sz="2000" dirty="0"/>
              <a:t>Competency Restoration Treatment</a:t>
            </a:r>
          </a:p>
          <a:p>
            <a:pPr>
              <a:buFont typeface="+mj-lt"/>
              <a:buAutoNum type="arabicPeriod"/>
            </a:pPr>
            <a:r>
              <a:rPr lang="en-US" sz="2000" dirty="0"/>
              <a:t>Review</a:t>
            </a:r>
          </a:p>
          <a:p>
            <a:pPr>
              <a:buFont typeface="+mj-lt"/>
              <a:buAutoNum type="arabicPeriod"/>
            </a:pP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23338" y="1152475"/>
            <a:ext cx="3194673" cy="3194673"/>
          </a:xfrm>
          <a:prstGeom prst="rect">
            <a:avLst/>
          </a:prstGeom>
        </p:spPr>
      </p:pic>
    </p:spTree>
    <p:extLst>
      <p:ext uri="{BB962C8B-B14F-4D97-AF65-F5344CB8AC3E}">
        <p14:creationId xmlns:p14="http://schemas.microsoft.com/office/powerpoint/2010/main" val="28998892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Progress Toward Competency Evaluations – 90 day</a:t>
            </a:r>
            <a:endParaRPr lang="en-US" dirty="0"/>
          </a:p>
        </p:txBody>
      </p:sp>
      <p:sp>
        <p:nvSpPr>
          <p:cNvPr id="3" name="Text Placeholder 2"/>
          <p:cNvSpPr>
            <a:spLocks noGrp="1"/>
          </p:cNvSpPr>
          <p:nvPr>
            <p:ph type="body" idx="1"/>
          </p:nvPr>
        </p:nvSpPr>
        <p:spPr/>
        <p:txBody>
          <a:bodyPr>
            <a:normAutofit/>
          </a:bodyPr>
          <a:lstStyle/>
          <a:p>
            <a:r>
              <a:rPr lang="en-US" dirty="0"/>
              <a:t>A progress toward competency evaluation must be submitted within 90 of commitment order </a:t>
            </a:r>
            <a:r>
              <a:rPr lang="en-US" dirty="0" smtClean="0"/>
              <a:t>[UCA </a:t>
            </a:r>
            <a:r>
              <a:rPr lang="en-US" dirty="0"/>
              <a:t>§ </a:t>
            </a:r>
            <a:r>
              <a:rPr lang="en-US" dirty="0" smtClean="0"/>
              <a:t>77-15-6(2)]</a:t>
            </a:r>
          </a:p>
          <a:p>
            <a:endParaRPr lang="en-US" dirty="0"/>
          </a:p>
          <a:p>
            <a:r>
              <a:rPr lang="en-US" dirty="0" smtClean="0"/>
              <a:t>Report must: </a:t>
            </a:r>
          </a:p>
          <a:p>
            <a:pPr lvl="1"/>
            <a:r>
              <a:rPr lang="en-US" dirty="0" smtClean="0"/>
              <a:t>Assess </a:t>
            </a:r>
            <a:r>
              <a:rPr lang="en-US" dirty="0"/>
              <a:t>what progress the defendant has made toward competency restoration, with respect to the factors identified by the court in its initial </a:t>
            </a:r>
            <a:r>
              <a:rPr lang="en-US" dirty="0" smtClean="0"/>
              <a:t>order</a:t>
            </a:r>
          </a:p>
          <a:p>
            <a:pPr lvl="1"/>
            <a:r>
              <a:rPr lang="en-US" dirty="0" smtClean="0"/>
              <a:t>Assess </a:t>
            </a:r>
            <a:r>
              <a:rPr lang="en-US" dirty="0"/>
              <a:t>the facility's or program's capacity to provide appropriate restoration treatment for the </a:t>
            </a:r>
            <a:r>
              <a:rPr lang="en-US" dirty="0" smtClean="0"/>
              <a:t>defendant</a:t>
            </a:r>
          </a:p>
          <a:p>
            <a:pPr lvl="1"/>
            <a:r>
              <a:rPr lang="en-US" dirty="0" smtClean="0"/>
              <a:t>Assess </a:t>
            </a:r>
            <a:r>
              <a:rPr lang="en-US" dirty="0"/>
              <a:t>the nature of restoration treatment provided to the </a:t>
            </a:r>
            <a:r>
              <a:rPr lang="en-US" dirty="0" smtClean="0"/>
              <a:t>defendant</a:t>
            </a:r>
            <a:endParaRPr lang="en-US" dirty="0"/>
          </a:p>
          <a:p>
            <a:pPr lvl="1"/>
            <a:r>
              <a:rPr lang="en-US" dirty="0"/>
              <a:t>A</a:t>
            </a:r>
            <a:r>
              <a:rPr lang="en-US" dirty="0" smtClean="0"/>
              <a:t>ssess </a:t>
            </a:r>
            <a:r>
              <a:rPr lang="en-US" dirty="0"/>
              <a:t>the likelihood of restoration to competency, the amount of time estimated to achieve competency, or the amount of time estimated to determine whether restoration to competency may be achieved</a:t>
            </a:r>
            <a:endParaRPr lang="en-US" dirty="0" smtClean="0"/>
          </a:p>
        </p:txBody>
      </p:sp>
    </p:spTree>
    <p:extLst>
      <p:ext uri="{BB962C8B-B14F-4D97-AF65-F5344CB8AC3E}">
        <p14:creationId xmlns:p14="http://schemas.microsoft.com/office/powerpoint/2010/main" val="24285356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Competency Review Hearing (</a:t>
            </a:r>
            <a:r>
              <a:rPr lang="en-US" dirty="0"/>
              <a:t>UCA § </a:t>
            </a:r>
            <a:r>
              <a:rPr lang="en-US" dirty="0" smtClean="0"/>
              <a:t>77-15-6(6-12))</a:t>
            </a:r>
            <a:endParaRPr lang="en-US" dirty="0"/>
          </a:p>
        </p:txBody>
      </p:sp>
      <p:sp>
        <p:nvSpPr>
          <p:cNvPr id="3" name="Text Placeholder 2"/>
          <p:cNvSpPr>
            <a:spLocks noGrp="1"/>
          </p:cNvSpPr>
          <p:nvPr>
            <p:ph type="body" idx="1"/>
          </p:nvPr>
        </p:nvSpPr>
        <p:spPr/>
        <p:txBody>
          <a:bodyPr/>
          <a:lstStyle/>
          <a:p>
            <a:r>
              <a:rPr lang="en-US" dirty="0" smtClean="0"/>
              <a:t>A hearing must be held within 15 days of receipt of 90-day progress report</a:t>
            </a:r>
          </a:p>
          <a:p>
            <a:endParaRPr lang="en-US" dirty="0"/>
          </a:p>
          <a:p>
            <a:r>
              <a:rPr lang="en-US" dirty="0" smtClean="0"/>
              <a:t>May order continued commitment to DHHS for restoration treatment if the defendant is determined to remain incompetent to proceed and there is a substantial probability of restoration in the foreseeable future</a:t>
            </a:r>
          </a:p>
          <a:p>
            <a:pPr lvl="1"/>
            <a:r>
              <a:rPr lang="en-US" dirty="0" smtClean="0"/>
              <a:t>Must hold another review hearing within three months</a:t>
            </a:r>
          </a:p>
          <a:p>
            <a:endParaRPr lang="en-US" dirty="0" smtClean="0"/>
          </a:p>
          <a:p>
            <a:r>
              <a:rPr lang="en-US" dirty="0" smtClean="0"/>
              <a:t>If defendant remains incompetent at second review hearing:</a:t>
            </a:r>
          </a:p>
          <a:p>
            <a:pPr lvl="1"/>
            <a:r>
              <a:rPr lang="en-US" dirty="0" smtClean="0"/>
              <a:t>Cannot extend commitment again, except for 1</a:t>
            </a:r>
            <a:r>
              <a:rPr lang="en-US" baseline="30000" dirty="0" smtClean="0"/>
              <a:t>st</a:t>
            </a:r>
            <a:r>
              <a:rPr lang="en-US" dirty="0" smtClean="0"/>
              <a:t> degree felony, aggravated murder, attempted murder, or manslaughter charges</a:t>
            </a:r>
            <a:endParaRPr lang="en-US" dirty="0"/>
          </a:p>
          <a:p>
            <a:endParaRPr lang="en-US" dirty="0"/>
          </a:p>
        </p:txBody>
      </p:sp>
    </p:spTree>
    <p:extLst>
      <p:ext uri="{BB962C8B-B14F-4D97-AF65-F5344CB8AC3E}">
        <p14:creationId xmlns:p14="http://schemas.microsoft.com/office/powerpoint/2010/main" val="22381468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Competency Review Hearing (</a:t>
            </a:r>
            <a:r>
              <a:rPr lang="en-US" dirty="0"/>
              <a:t>UCA § </a:t>
            </a:r>
            <a:r>
              <a:rPr lang="en-US" dirty="0" smtClean="0"/>
              <a:t>77-15-6(6-12))</a:t>
            </a:r>
            <a:endParaRPr lang="en-US" dirty="0"/>
          </a:p>
        </p:txBody>
      </p:sp>
      <p:sp>
        <p:nvSpPr>
          <p:cNvPr id="3" name="Text Placeholder 2"/>
          <p:cNvSpPr>
            <a:spLocks noGrp="1"/>
          </p:cNvSpPr>
          <p:nvPr>
            <p:ph type="body" idx="1"/>
          </p:nvPr>
        </p:nvSpPr>
        <p:spPr/>
        <p:txBody>
          <a:bodyPr/>
          <a:lstStyle/>
          <a:p>
            <a:r>
              <a:rPr lang="en-US" dirty="0"/>
              <a:t>Cannot extend commitment </a:t>
            </a:r>
            <a:r>
              <a:rPr lang="en-US" dirty="0" smtClean="0"/>
              <a:t>again if defendant remains incompetent at second review hearing</a:t>
            </a:r>
          </a:p>
          <a:p>
            <a:endParaRPr lang="en-US" dirty="0"/>
          </a:p>
          <a:p>
            <a:r>
              <a:rPr lang="en-US" dirty="0" smtClean="0"/>
              <a:t>Exception:</a:t>
            </a:r>
          </a:p>
          <a:p>
            <a:pPr lvl="1"/>
            <a:r>
              <a:rPr lang="en-US" dirty="0" smtClean="0"/>
              <a:t>May extent up to 9 months for 1</a:t>
            </a:r>
            <a:r>
              <a:rPr lang="en-US" baseline="30000" dirty="0" smtClean="0"/>
              <a:t>st</a:t>
            </a:r>
            <a:r>
              <a:rPr lang="en-US" dirty="0" smtClean="0"/>
              <a:t> </a:t>
            </a:r>
            <a:r>
              <a:rPr lang="en-US" dirty="0"/>
              <a:t>degree </a:t>
            </a:r>
            <a:r>
              <a:rPr lang="en-US" dirty="0" smtClean="0"/>
              <a:t>felony, attempted </a:t>
            </a:r>
            <a:r>
              <a:rPr lang="en-US" dirty="0"/>
              <a:t>murder, or manslaughter charges</a:t>
            </a:r>
          </a:p>
          <a:p>
            <a:pPr lvl="1"/>
            <a:r>
              <a:rPr lang="en-US" dirty="0" smtClean="0"/>
              <a:t>May extend an additional 24 months if charged with murder or aggravated murder</a:t>
            </a:r>
            <a:endParaRPr lang="en-US" dirty="0"/>
          </a:p>
          <a:p>
            <a:pPr lvl="1"/>
            <a:endParaRPr lang="en-US" dirty="0" smtClean="0"/>
          </a:p>
        </p:txBody>
      </p:sp>
    </p:spTree>
    <p:extLst>
      <p:ext uri="{BB962C8B-B14F-4D97-AF65-F5344CB8AC3E}">
        <p14:creationId xmlns:p14="http://schemas.microsoft.com/office/powerpoint/2010/main" val="36459070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2089614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Juvenile Competency Attainment in Utah</a:t>
            </a:r>
            <a:endParaRPr/>
          </a:p>
        </p:txBody>
      </p:sp>
      <p:sp>
        <p:nvSpPr>
          <p:cNvPr id="67" name="Google Shape;67;p15"/>
          <p:cNvSpPr txBox="1">
            <a:spLocks noGrp="1"/>
          </p:cNvSpPr>
          <p:nvPr>
            <p:ph type="body" idx="1"/>
          </p:nvPr>
        </p:nvSpPr>
        <p:spPr>
          <a:xfrm>
            <a:off x="311700" y="1152475"/>
            <a:ext cx="8520600" cy="3709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Background &amp; Process:</a:t>
            </a:r>
            <a:endParaRPr/>
          </a:p>
          <a:p>
            <a:pPr marL="457200" lvl="0" indent="-342900" algn="l" rtl="0">
              <a:spcBef>
                <a:spcPts val="1200"/>
              </a:spcBef>
              <a:spcAft>
                <a:spcPts val="0"/>
              </a:spcAft>
              <a:buSzPts val="1800"/>
              <a:buAutoNum type="arabicPeriod"/>
            </a:pPr>
            <a:r>
              <a:rPr lang="en"/>
              <a:t>Petition for competency evaluation</a:t>
            </a:r>
            <a:endParaRPr/>
          </a:p>
          <a:p>
            <a:pPr marL="914400" lvl="1" indent="-317500" algn="l" rtl="0">
              <a:spcBef>
                <a:spcPts val="0"/>
              </a:spcBef>
              <a:spcAft>
                <a:spcPts val="0"/>
              </a:spcAft>
              <a:buSzPts val="1400"/>
              <a:buAutoNum type="alphaLcPeriod"/>
            </a:pPr>
            <a:r>
              <a:rPr lang="en"/>
              <a:t>Helpful if includes brief information related to actual competency deficits observed by attorney</a:t>
            </a:r>
            <a:endParaRPr/>
          </a:p>
          <a:p>
            <a:pPr marL="914400" lvl="1" indent="-317500" algn="l" rtl="0">
              <a:spcBef>
                <a:spcPts val="0"/>
              </a:spcBef>
              <a:spcAft>
                <a:spcPts val="0"/>
              </a:spcAft>
              <a:buSzPts val="1400"/>
              <a:buAutoNum type="alphaLcPeriod"/>
            </a:pPr>
            <a:r>
              <a:rPr lang="en"/>
              <a:t>More challenging if attorney has never spoken to the youth and relies on parent’s report</a:t>
            </a:r>
            <a:endParaRPr/>
          </a:p>
          <a:p>
            <a:pPr marL="0" lvl="0" indent="0" algn="l" rtl="0">
              <a:spcBef>
                <a:spcPts val="1200"/>
              </a:spcBef>
              <a:spcAft>
                <a:spcPts val="1200"/>
              </a:spcAft>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Juvenile Competency Attainment in Utah</a:t>
            </a:r>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Background &amp; Process:</a:t>
            </a:r>
            <a:endParaRPr/>
          </a:p>
          <a:p>
            <a:pPr marL="0" lvl="0" indent="0" algn="l" rtl="0">
              <a:spcBef>
                <a:spcPts val="1200"/>
              </a:spcBef>
              <a:spcAft>
                <a:spcPts val="0"/>
              </a:spcAft>
              <a:buNone/>
            </a:pPr>
            <a:r>
              <a:rPr lang="en"/>
              <a:t>2. Competency Evaluation</a:t>
            </a:r>
            <a:endParaRPr/>
          </a:p>
          <a:p>
            <a:pPr marL="914400" lvl="1" indent="-317500" algn="l" rtl="0">
              <a:spcBef>
                <a:spcPts val="1200"/>
              </a:spcBef>
              <a:spcAft>
                <a:spcPts val="0"/>
              </a:spcAft>
              <a:buSzPts val="1400"/>
              <a:buAutoNum type="alphaLcPeriod"/>
            </a:pPr>
            <a:r>
              <a:rPr lang="en"/>
              <a:t>Identification of specific psycholegal deficits </a:t>
            </a:r>
            <a:endParaRPr/>
          </a:p>
          <a:p>
            <a:pPr marL="914400" lvl="1" indent="-317500" algn="l" rtl="0">
              <a:spcBef>
                <a:spcPts val="0"/>
              </a:spcBef>
              <a:spcAft>
                <a:spcPts val="0"/>
              </a:spcAft>
              <a:buSzPts val="1400"/>
              <a:buAutoNum type="alphaLcPeriod"/>
            </a:pPr>
            <a:r>
              <a:rPr lang="en"/>
              <a:t>Identification of cause of deficits: intellectual disability or related condition, mental illness, developmental immaturity (incomplete: immature compared to adults vs. delayed: immature compared to same aged peers)</a:t>
            </a:r>
            <a:endParaRPr/>
          </a:p>
          <a:p>
            <a:pPr marL="0" lvl="0" indent="0" algn="l" rtl="0">
              <a:spcBef>
                <a:spcPts val="1200"/>
              </a:spcBef>
              <a:spcAft>
                <a:spcPts val="1200"/>
              </a:spcAft>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Juvenile Competency Attainment in Utah</a:t>
            </a:r>
            <a:endParaRPr/>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a:t>Background &amp; Process:</a:t>
            </a:r>
            <a:endParaRPr/>
          </a:p>
          <a:p>
            <a:pPr marL="0" lvl="0" indent="0" algn="l" rtl="0">
              <a:spcBef>
                <a:spcPts val="1200"/>
              </a:spcBef>
              <a:spcAft>
                <a:spcPts val="0"/>
              </a:spcAft>
              <a:buNone/>
            </a:pPr>
            <a:r>
              <a:rPr lang="en"/>
              <a:t>3. Findings of Fact</a:t>
            </a:r>
            <a:endParaRPr/>
          </a:p>
          <a:p>
            <a:pPr marL="914400" lvl="0" indent="-334327" algn="l" rtl="0">
              <a:spcBef>
                <a:spcPts val="1200"/>
              </a:spcBef>
              <a:spcAft>
                <a:spcPts val="0"/>
              </a:spcAft>
              <a:buSzPct val="100000"/>
              <a:buAutoNum type="alphaLcPeriod"/>
            </a:pPr>
            <a:r>
              <a:rPr lang="en"/>
              <a:t>Competent: continue with the legal process</a:t>
            </a:r>
            <a:endParaRPr/>
          </a:p>
          <a:p>
            <a:pPr marL="914400" lvl="0" indent="-334327" algn="l" rtl="0">
              <a:spcBef>
                <a:spcPts val="0"/>
              </a:spcBef>
              <a:spcAft>
                <a:spcPts val="0"/>
              </a:spcAft>
              <a:buSzPct val="100000"/>
              <a:buAutoNum type="alphaLcPeriod"/>
            </a:pPr>
            <a:r>
              <a:rPr lang="en"/>
              <a:t>Incompetent without substantial likelihood of attainment: </a:t>
            </a:r>
            <a:endParaRPr/>
          </a:p>
          <a:p>
            <a:pPr marL="0" lvl="0" indent="0" algn="l" rtl="0">
              <a:spcBef>
                <a:spcPts val="1200"/>
              </a:spcBef>
              <a:spcAft>
                <a:spcPts val="0"/>
              </a:spcAft>
              <a:buNone/>
            </a:pPr>
            <a:endParaRPr/>
          </a:p>
          <a:p>
            <a:pPr marL="0" lvl="0" indent="0" algn="l" rtl="0">
              <a:spcBef>
                <a:spcPts val="1200"/>
              </a:spcBef>
              <a:spcAft>
                <a:spcPts val="0"/>
              </a:spcAft>
              <a:buNone/>
            </a:pPr>
            <a:r>
              <a:rPr lang="en"/>
              <a:t>UCA §80-6-402(14)(d) If the juvenile court enters a finding (not competent not attainable) the court shall terminate the competency proceeding, dismiss the charges against the minor without prejudice, and release the minor from any custody order related to the pending proceeding, unless the prosecutor is seeking commitment proceedings. </a:t>
            </a:r>
            <a:endParaRPr/>
          </a:p>
          <a:p>
            <a:pPr marL="0" lvl="0" indent="0" algn="l" rtl="0">
              <a:spcBef>
                <a:spcPts val="1200"/>
              </a:spcBef>
              <a:spcAft>
                <a:spcPts val="1200"/>
              </a:spcAft>
              <a:buNone/>
            </a:pP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Juvenile Competency Attainment in Utah</a:t>
            </a:r>
            <a:endParaRPr/>
          </a:p>
        </p:txBody>
      </p:sp>
      <p:sp>
        <p:nvSpPr>
          <p:cNvPr id="85" name="Google Shape;85;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3. Findings of Fact Continued…</a:t>
            </a:r>
            <a:endParaRPr/>
          </a:p>
          <a:p>
            <a:pPr marL="0" lvl="0" indent="0" algn="l" rtl="0">
              <a:spcBef>
                <a:spcPts val="1200"/>
              </a:spcBef>
              <a:spcAft>
                <a:spcPts val="0"/>
              </a:spcAft>
              <a:buNone/>
            </a:pPr>
            <a:r>
              <a:rPr lang="en"/>
              <a:t>	c. Incompetent with a substantial likelihood of attainment:</a:t>
            </a:r>
            <a:endParaRPr/>
          </a:p>
          <a:p>
            <a:pPr marL="0" lvl="0" indent="0" algn="l" rtl="0">
              <a:spcBef>
                <a:spcPts val="1200"/>
              </a:spcBef>
              <a:spcAft>
                <a:spcPts val="0"/>
              </a:spcAft>
              <a:buNone/>
            </a:pPr>
            <a:endParaRPr/>
          </a:p>
          <a:p>
            <a:pPr marL="0" lvl="0" indent="0" algn="l" rtl="0">
              <a:spcBef>
                <a:spcPts val="1200"/>
              </a:spcBef>
              <a:spcAft>
                <a:spcPts val="1200"/>
              </a:spcAft>
              <a:buNone/>
            </a:pPr>
            <a:r>
              <a:rPr lang="en"/>
              <a:t>UCA §80-6-403(1) If the juvenile court determine that the minor is not competent to proceed, and there is a substantial likelihood that the minor may attain competency in the foreseeable future, the juvenile shall notify the department of the findings and allow the department 30 days to develop an attainment plan for the minor.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Juvenile Competency Attainment in Utah</a:t>
            </a:r>
            <a:endParaRPr/>
          </a:p>
        </p:txBody>
      </p:sp>
      <p:sp>
        <p:nvSpPr>
          <p:cNvPr id="91" name="Google Shape;91;p19"/>
          <p:cNvSpPr txBox="1">
            <a:spLocks noGrp="1"/>
          </p:cNvSpPr>
          <p:nvPr>
            <p:ph type="body" idx="1"/>
          </p:nvPr>
        </p:nvSpPr>
        <p:spPr>
          <a:xfrm>
            <a:off x="311700" y="1152475"/>
            <a:ext cx="8520600" cy="4260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t>Attainment </a:t>
            </a:r>
            <a:endParaRPr b="1"/>
          </a:p>
          <a:p>
            <a:pPr marL="0" lvl="0" indent="0" algn="l" rtl="0">
              <a:spcBef>
                <a:spcPts val="1200"/>
              </a:spcBef>
              <a:spcAft>
                <a:spcPts val="0"/>
              </a:spcAft>
              <a:buNone/>
            </a:pPr>
            <a:r>
              <a:rPr lang="en"/>
              <a:t>Once a youth is ordered to attainment, they are assigned to an attainment provider with DHHS and an attainment report is filed. The report includes:</a:t>
            </a:r>
            <a:endParaRPr/>
          </a:p>
          <a:p>
            <a:pPr marL="0" lvl="0" indent="0" algn="l" rtl="0">
              <a:spcBef>
                <a:spcPts val="1200"/>
              </a:spcBef>
              <a:spcAft>
                <a:spcPts val="0"/>
              </a:spcAft>
              <a:buNone/>
            </a:pPr>
            <a:r>
              <a:rPr lang="en"/>
              <a:t>UCA §80-6-403(2) The attainment plan shall include information about:</a:t>
            </a:r>
            <a:endParaRPr/>
          </a:p>
          <a:p>
            <a:pPr marL="0" lvl="0" indent="0" algn="l" rtl="0">
              <a:spcBef>
                <a:spcPts val="1200"/>
              </a:spcBef>
              <a:spcAft>
                <a:spcPts val="0"/>
              </a:spcAft>
              <a:buNone/>
            </a:pPr>
            <a:r>
              <a:rPr lang="en"/>
              <a:t>Any treatment or services the minor is getting or that will be necessary for competency attainment, and if caretakers can provide that</a:t>
            </a:r>
            <a:endParaRPr/>
          </a:p>
          <a:p>
            <a:pPr marL="0" lvl="0" indent="0" algn="l" rtl="0">
              <a:spcBef>
                <a:spcPts val="1200"/>
              </a:spcBef>
              <a:spcAft>
                <a:spcPts val="0"/>
              </a:spcAft>
              <a:buNone/>
            </a:pPr>
            <a:r>
              <a:rPr lang="en"/>
              <a:t>Any special supervision or condition the minor needs for attainment</a:t>
            </a:r>
            <a:endParaRPr/>
          </a:p>
          <a:p>
            <a:pPr marL="0" lvl="0" indent="0" algn="l" rtl="0">
              <a:spcBef>
                <a:spcPts val="1200"/>
              </a:spcBef>
              <a:spcAft>
                <a:spcPts val="0"/>
              </a:spcAft>
              <a:buNone/>
            </a:pPr>
            <a:r>
              <a:rPr lang="en"/>
              <a:t>The likelihood the minor will attainment competency and amount of time required</a:t>
            </a:r>
            <a:endParaRPr/>
          </a:p>
          <a:p>
            <a:pPr marL="0" lvl="0" indent="0" algn="l" rtl="0">
              <a:spcBef>
                <a:spcPts val="1200"/>
              </a:spcBef>
              <a:spcAft>
                <a:spcPts val="1200"/>
              </a:spcAft>
              <a:buNone/>
            </a:pP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Juvenile Competency Attainment in Utah</a:t>
            </a:r>
            <a:endParaRPr/>
          </a:p>
        </p:txBody>
      </p:sp>
      <p:sp>
        <p:nvSpPr>
          <p:cNvPr id="97" name="Google Shape;97;p20"/>
          <p:cNvSpPr txBox="1">
            <a:spLocks noGrp="1"/>
          </p:cNvSpPr>
          <p:nvPr>
            <p:ph type="body" idx="1"/>
          </p:nvPr>
        </p:nvSpPr>
        <p:spPr>
          <a:xfrm>
            <a:off x="311700" y="1152475"/>
            <a:ext cx="8520600" cy="3862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The attainment plan is provided to all involved parties</a:t>
            </a:r>
            <a:endParaRPr/>
          </a:p>
          <a:p>
            <a:pPr marL="0" lvl="0" indent="0" algn="l" rtl="0">
              <a:spcBef>
                <a:spcPts val="1200"/>
              </a:spcBef>
              <a:spcAft>
                <a:spcPts val="0"/>
              </a:spcAft>
              <a:buNone/>
            </a:pPr>
            <a:r>
              <a:rPr lang="en"/>
              <a:t>Attainment must occur in the least restrictive setting</a:t>
            </a:r>
            <a:endParaRPr/>
          </a:p>
          <a:p>
            <a:pPr marL="0" lvl="0" indent="0" algn="l" rtl="0">
              <a:spcBef>
                <a:spcPts val="1200"/>
              </a:spcBef>
              <a:spcAft>
                <a:spcPts val="0"/>
              </a:spcAft>
              <a:buNone/>
            </a:pPr>
            <a:r>
              <a:rPr lang="en"/>
              <a:t>Currently conducted in an “outpatient” or community based setting: the youth’s school, probation office, detention center, or other appropriate location</a:t>
            </a:r>
            <a:endParaRPr/>
          </a:p>
          <a:p>
            <a:pPr marL="0" lvl="0" indent="0" algn="l" rtl="0">
              <a:spcBef>
                <a:spcPts val="1200"/>
              </a:spcBef>
              <a:spcAft>
                <a:spcPts val="0"/>
              </a:spcAft>
              <a:buNone/>
            </a:pPr>
            <a:r>
              <a:rPr lang="en"/>
              <a:t>Competency progress reviewed every 90 days in an attainment report</a:t>
            </a:r>
            <a:endParaRPr/>
          </a:p>
          <a:p>
            <a:pPr marL="0" lvl="0" indent="0" algn="l" rtl="0">
              <a:spcBef>
                <a:spcPts val="1200"/>
              </a:spcBef>
              <a:spcAft>
                <a:spcPts val="0"/>
              </a:spcAft>
              <a:buNone/>
            </a:pPr>
            <a:r>
              <a:rPr lang="en"/>
              <a:t>If curriculum is not complete or competence deficits still exist at 90 days, an additional 90 days of services can  be provided</a:t>
            </a:r>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533198"/>
            <a:ext cx="8520600" cy="572700"/>
          </a:xfrm>
        </p:spPr>
        <p:txBody>
          <a:bodyPr>
            <a:normAutofit fontScale="90000"/>
          </a:bodyPr>
          <a:lstStyle/>
          <a:p>
            <a:r>
              <a:rPr lang="en-US" dirty="0" smtClean="0"/>
              <a:t>Petition</a:t>
            </a:r>
            <a:endParaRPr lang="en-US" dirty="0"/>
          </a:p>
        </p:txBody>
      </p:sp>
      <p:sp>
        <p:nvSpPr>
          <p:cNvPr id="3" name="Content Placeholder 2"/>
          <p:cNvSpPr>
            <a:spLocks noGrp="1"/>
          </p:cNvSpPr>
          <p:nvPr>
            <p:ph idx="1"/>
          </p:nvPr>
        </p:nvSpPr>
        <p:spPr/>
        <p:txBody>
          <a:bodyPr/>
          <a:lstStyle/>
          <a:p>
            <a:pPr marL="114297" indent="0">
              <a:buNone/>
            </a:pPr>
            <a:r>
              <a:rPr lang="en-US" dirty="0" smtClean="0"/>
              <a:t> </a:t>
            </a:r>
            <a:r>
              <a:rPr lang="en" dirty="0"/>
              <a:t>UCA </a:t>
            </a:r>
            <a:r>
              <a:rPr lang="en" dirty="0" smtClean="0"/>
              <a:t>§77-15-3</a:t>
            </a:r>
          </a:p>
          <a:p>
            <a:r>
              <a:rPr lang="en" dirty="0" smtClean="0"/>
              <a:t>Filed in good faith and on reasonble grounds</a:t>
            </a:r>
          </a:p>
          <a:p>
            <a:r>
              <a:rPr lang="en" dirty="0" smtClean="0"/>
              <a:t>Based upon knowl</a:t>
            </a:r>
            <a:r>
              <a:rPr lang="en-US" dirty="0" smtClean="0"/>
              <a:t>e</a:t>
            </a:r>
            <a:r>
              <a:rPr lang="en" dirty="0" smtClean="0"/>
              <a:t>dge or information and belief</a:t>
            </a:r>
          </a:p>
          <a:p>
            <a:r>
              <a:rPr lang="en" dirty="0" smtClean="0"/>
              <a:t>Shall contain a recital of </a:t>
            </a:r>
            <a:r>
              <a:rPr lang="en" u="sng" dirty="0" smtClean="0"/>
              <a:t>facts, observations, and conversations </a:t>
            </a:r>
            <a:r>
              <a:rPr lang="en" dirty="0" smtClean="0"/>
              <a:t> that form basis of petition</a:t>
            </a:r>
            <a:endParaRPr lang="en" dirty="0"/>
          </a:p>
        </p:txBody>
      </p:sp>
    </p:spTree>
    <p:extLst>
      <p:ext uri="{BB962C8B-B14F-4D97-AF65-F5344CB8AC3E}">
        <p14:creationId xmlns:p14="http://schemas.microsoft.com/office/powerpoint/2010/main" val="26917648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Juvenile Competency Attainment in Utah</a:t>
            </a:r>
            <a:endParaRPr/>
          </a:p>
        </p:txBody>
      </p:sp>
      <p:sp>
        <p:nvSpPr>
          <p:cNvPr id="103" name="Google Shape;103;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t>Attainment Curriculum</a:t>
            </a:r>
            <a:endParaRPr b="1"/>
          </a:p>
          <a:p>
            <a:pPr marL="0" lvl="0" indent="0" algn="l" rtl="0">
              <a:spcBef>
                <a:spcPts val="1200"/>
              </a:spcBef>
              <a:spcAft>
                <a:spcPts val="0"/>
              </a:spcAft>
              <a:buNone/>
            </a:pPr>
            <a:r>
              <a:rPr lang="en"/>
              <a:t>Research-based and developed in conjunction with the University of Utah in 2019</a:t>
            </a:r>
            <a:endParaRPr/>
          </a:p>
          <a:p>
            <a:pPr marL="0" lvl="0" indent="0" algn="l" rtl="0">
              <a:spcBef>
                <a:spcPts val="1200"/>
              </a:spcBef>
              <a:spcAft>
                <a:spcPts val="0"/>
              </a:spcAft>
              <a:buNone/>
            </a:pPr>
            <a:r>
              <a:rPr lang="en"/>
              <a:t>Sessions provided at least once per week as possible</a:t>
            </a:r>
            <a:endParaRPr/>
          </a:p>
          <a:p>
            <a:pPr marL="0" lvl="0" indent="0" algn="l" rtl="0">
              <a:spcBef>
                <a:spcPts val="1200"/>
              </a:spcBef>
              <a:spcAft>
                <a:spcPts val="0"/>
              </a:spcAft>
              <a:buNone/>
            </a:pPr>
            <a:r>
              <a:rPr lang="en"/>
              <a:t>Elements of factual, rational, and ability to consult with counsel included in curriculum</a:t>
            </a:r>
            <a:endParaRPr/>
          </a:p>
          <a:p>
            <a:pPr marL="0" lvl="0" indent="0" algn="l" rtl="0">
              <a:spcBef>
                <a:spcPts val="1200"/>
              </a:spcBef>
              <a:spcAft>
                <a:spcPts val="1200"/>
              </a:spcAft>
              <a:buNone/>
            </a:pPr>
            <a:r>
              <a:rPr lang="en"/>
              <a:t>Uses a module system and regular quizzes to assess the minor knowledge and ability to apply information to their case</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Juvenile Competency Attainment in Utah</a:t>
            </a:r>
            <a:endParaRPr/>
          </a:p>
        </p:txBody>
      </p:sp>
      <p:sp>
        <p:nvSpPr>
          <p:cNvPr id="109" name="Google Shape;109;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t>Progress Towards Competency</a:t>
            </a:r>
            <a:endParaRPr b="1"/>
          </a:p>
          <a:p>
            <a:pPr marL="0" lvl="0" indent="0" algn="l" rtl="0">
              <a:spcBef>
                <a:spcPts val="1200"/>
              </a:spcBef>
              <a:spcAft>
                <a:spcPts val="0"/>
              </a:spcAft>
              <a:buNone/>
            </a:pPr>
            <a:r>
              <a:rPr lang="en"/>
              <a:t>UCA §80-6-403(11) At the conclusion of a 6 month attainment period DHHS provides an updated competency evaluation to advise the court of the youth’s progress</a:t>
            </a:r>
            <a:endParaRPr/>
          </a:p>
          <a:p>
            <a:pPr marL="0" lvl="0" indent="0" algn="l" rtl="0">
              <a:spcBef>
                <a:spcPts val="1200"/>
              </a:spcBef>
              <a:spcAft>
                <a:spcPts val="0"/>
              </a:spcAft>
              <a:buNone/>
            </a:pPr>
            <a:r>
              <a:rPr lang="en"/>
              <a:t>If youth is competent the legal process continues</a:t>
            </a:r>
            <a:endParaRPr/>
          </a:p>
          <a:p>
            <a:pPr marL="0" lvl="0" indent="0" algn="l" rtl="0">
              <a:spcBef>
                <a:spcPts val="1200"/>
              </a:spcBef>
              <a:spcAft>
                <a:spcPts val="0"/>
              </a:spcAft>
              <a:buNone/>
            </a:pPr>
            <a:r>
              <a:rPr lang="en"/>
              <a:t>If youth is incompetent they can have an additional six months of attainment services for a total of one year from date of order</a:t>
            </a:r>
            <a:endParaRPr/>
          </a:p>
          <a:p>
            <a:pPr marL="0" lvl="0" indent="0" algn="l" rtl="0">
              <a:spcBef>
                <a:spcPts val="1200"/>
              </a:spcBef>
              <a:spcAft>
                <a:spcPts val="1200"/>
              </a:spcAft>
              <a:buNone/>
            </a:pP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Competency Attainment in Utah</a:t>
            </a:r>
            <a:endParaRPr/>
          </a:p>
        </p:txBody>
      </p:sp>
      <p:sp>
        <p:nvSpPr>
          <p:cNvPr id="115" name="Google Shape;115;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Community based attainment curriculum increased rates of attainment from 28% to 85% and decreased time receiving services from 222 to 130 days</a:t>
            </a:r>
            <a:endParaRPr/>
          </a:p>
          <a:p>
            <a:pPr marL="0" lvl="0" indent="0" algn="l" rtl="0">
              <a:spcBef>
                <a:spcPts val="1200"/>
              </a:spcBef>
              <a:spcAft>
                <a:spcPts val="0"/>
              </a:spcAft>
              <a:buNone/>
            </a:pPr>
            <a:endParaRPr/>
          </a:p>
          <a:p>
            <a:pPr marL="0" lvl="0" indent="0" algn="l" rtl="0">
              <a:spcBef>
                <a:spcPts val="1200"/>
              </a:spcBef>
              <a:spcAft>
                <a:spcPts val="1200"/>
              </a:spcAft>
              <a:buNone/>
            </a:pPr>
            <a:r>
              <a:rPr lang="en"/>
              <a:t>Attainment is not completely effective, but can be made much more effective with structure and a research based approach</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Competency Attainment In Youth</a:t>
            </a:r>
            <a:endParaRPr/>
          </a:p>
        </p:txBody>
      </p:sp>
      <p:sp>
        <p:nvSpPr>
          <p:cNvPr id="121" name="Google Shape;121;p24"/>
          <p:cNvSpPr txBox="1">
            <a:spLocks noGrp="1"/>
          </p:cNvSpPr>
          <p:nvPr>
            <p:ph type="body" idx="1"/>
          </p:nvPr>
        </p:nvSpPr>
        <p:spPr>
          <a:xfrm>
            <a:off x="311700" y="1152475"/>
            <a:ext cx="8520600" cy="3681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t>Rates of attainment in the United States</a:t>
            </a:r>
            <a:endParaRPr b="1"/>
          </a:p>
          <a:p>
            <a:pPr marL="0" lvl="0" indent="0" algn="l" rtl="0">
              <a:spcBef>
                <a:spcPts val="1200"/>
              </a:spcBef>
              <a:spcAft>
                <a:spcPts val="0"/>
              </a:spcAft>
              <a:buNone/>
            </a:pPr>
            <a:r>
              <a:rPr lang="en"/>
              <a:t>Most youth tend to attain competency (approximately 75%)</a:t>
            </a:r>
            <a:endParaRPr/>
          </a:p>
          <a:p>
            <a:pPr marL="0" lvl="0" indent="0" algn="l" rtl="0">
              <a:spcBef>
                <a:spcPts val="1200"/>
              </a:spcBef>
              <a:spcAft>
                <a:spcPts val="0"/>
              </a:spcAft>
              <a:buNone/>
            </a:pPr>
            <a:r>
              <a:rPr lang="en"/>
              <a:t>Depends on youth specific factors, which drops rates from below 10% to around 50%</a:t>
            </a:r>
            <a:endParaRPr/>
          </a:p>
          <a:p>
            <a:pPr marL="0" lvl="0" indent="0" algn="l" rtl="0">
              <a:spcBef>
                <a:spcPts val="1200"/>
              </a:spcBef>
              <a:spcAft>
                <a:spcPts val="0"/>
              </a:spcAft>
              <a:buNone/>
            </a:pPr>
            <a:r>
              <a:rPr lang="en"/>
              <a:t>Could also depend on external factors, such as connection to community MH resources</a:t>
            </a:r>
            <a:endParaRPr/>
          </a:p>
          <a:p>
            <a:pPr marL="0" lvl="0" indent="0" algn="l" rtl="0">
              <a:spcBef>
                <a:spcPts val="1200"/>
              </a:spcBef>
              <a:spcAft>
                <a:spcPts val="0"/>
              </a:spcAft>
              <a:buNone/>
            </a:pPr>
            <a:r>
              <a:rPr lang="en"/>
              <a:t>As an example, Arizona’s Maricopa County attainment program is effective in attaining competency for 77% of participants</a:t>
            </a:r>
            <a:endParaRPr/>
          </a:p>
          <a:p>
            <a:pPr marL="0" lvl="0" indent="0" algn="l" rtl="0">
              <a:spcBef>
                <a:spcPts val="1200"/>
              </a:spcBef>
              <a:spcAft>
                <a:spcPts val="0"/>
              </a:spcAft>
              <a:buNone/>
            </a:pPr>
            <a:endParaRPr/>
          </a:p>
          <a:p>
            <a:pPr marL="0" lvl="0" indent="0" algn="l" rtl="0">
              <a:spcBef>
                <a:spcPts val="1200"/>
              </a:spcBef>
              <a:spcAft>
                <a:spcPts val="1200"/>
              </a:spcAft>
              <a:buNone/>
            </a:pPr>
            <a:endParaRPr b="1"/>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Factors Related to Attainment/Remediation</a:t>
            </a:r>
            <a:endParaRPr/>
          </a:p>
        </p:txBody>
      </p:sp>
      <p:sp>
        <p:nvSpPr>
          <p:cNvPr id="127" name="Google Shape;127;p25"/>
          <p:cNvSpPr txBox="1">
            <a:spLocks noGrp="1"/>
          </p:cNvSpPr>
          <p:nvPr>
            <p:ph type="body" idx="1"/>
          </p:nvPr>
        </p:nvSpPr>
        <p:spPr>
          <a:xfrm>
            <a:off x="311700" y="1112925"/>
            <a:ext cx="8520600" cy="3696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t>Before services</a:t>
            </a:r>
            <a:endParaRPr b="1"/>
          </a:p>
          <a:p>
            <a:pPr marL="0" lvl="0" indent="0" algn="l" rtl="0">
              <a:spcBef>
                <a:spcPts val="1200"/>
              </a:spcBef>
              <a:spcAft>
                <a:spcPts val="0"/>
              </a:spcAft>
              <a:buNone/>
            </a:pPr>
            <a:r>
              <a:rPr lang="en"/>
              <a:t> Youth less likely to be found competent:</a:t>
            </a:r>
            <a:endParaRPr/>
          </a:p>
          <a:p>
            <a:pPr marL="0" lvl="0" indent="0" algn="l" rtl="0">
              <a:spcBef>
                <a:spcPts val="1200"/>
              </a:spcBef>
              <a:spcAft>
                <a:spcPts val="0"/>
              </a:spcAft>
              <a:buNone/>
            </a:pPr>
            <a:r>
              <a:rPr lang="en"/>
              <a:t>	Under 15</a:t>
            </a:r>
            <a:endParaRPr/>
          </a:p>
          <a:p>
            <a:pPr marL="0" lvl="0" indent="0" algn="l" rtl="0">
              <a:spcBef>
                <a:spcPts val="1200"/>
              </a:spcBef>
              <a:spcAft>
                <a:spcPts val="0"/>
              </a:spcAft>
              <a:buNone/>
            </a:pPr>
            <a:r>
              <a:rPr lang="en"/>
              <a:t>	Diagnosis of neurodevelopmental disorder (ADHD, Autism, ID)</a:t>
            </a:r>
            <a:endParaRPr/>
          </a:p>
          <a:p>
            <a:pPr marL="0" lvl="0" indent="0" algn="l" rtl="0">
              <a:spcBef>
                <a:spcPts val="1200"/>
              </a:spcBef>
              <a:spcAft>
                <a:spcPts val="0"/>
              </a:spcAft>
              <a:buNone/>
            </a:pPr>
            <a:r>
              <a:rPr lang="en"/>
              <a:t>	Specific problems with reasoning through different options and long term outcomes</a:t>
            </a: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45720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Factors Related to Attainment/Remediation</a:t>
            </a:r>
            <a:endParaRPr/>
          </a:p>
        </p:txBody>
      </p:sp>
      <p:sp>
        <p:nvSpPr>
          <p:cNvPr id="133" name="Google Shape;133;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t>Before services</a:t>
            </a:r>
            <a:endParaRPr b="1"/>
          </a:p>
          <a:p>
            <a:pPr marL="0" lvl="0" indent="0" algn="l" rtl="0">
              <a:spcBef>
                <a:spcPts val="1200"/>
              </a:spcBef>
              <a:spcAft>
                <a:spcPts val="0"/>
              </a:spcAft>
              <a:buNone/>
            </a:pPr>
            <a:r>
              <a:rPr lang="en"/>
              <a:t>More likely to be found competent to proceed:</a:t>
            </a:r>
            <a:endParaRPr/>
          </a:p>
          <a:p>
            <a:pPr marL="0" lvl="0" indent="0" algn="l" rtl="0">
              <a:spcBef>
                <a:spcPts val="1200"/>
              </a:spcBef>
              <a:spcAft>
                <a:spcPts val="0"/>
              </a:spcAft>
              <a:buNone/>
            </a:pPr>
            <a:r>
              <a:rPr lang="en"/>
              <a:t>	Age 16 or 17</a:t>
            </a:r>
            <a:endParaRPr/>
          </a:p>
          <a:p>
            <a:pPr marL="0" lvl="0" indent="0" algn="l" rtl="0">
              <a:spcBef>
                <a:spcPts val="1200"/>
              </a:spcBef>
              <a:spcAft>
                <a:spcPts val="0"/>
              </a:spcAft>
              <a:buNone/>
            </a:pPr>
            <a:r>
              <a:rPr lang="en"/>
              <a:t>	Diagnosis of mood, substance, or psychotic disorder</a:t>
            </a:r>
            <a:endParaRPr/>
          </a:p>
          <a:p>
            <a:pPr marL="0" lvl="0" indent="0" algn="l" rtl="0">
              <a:spcBef>
                <a:spcPts val="1200"/>
              </a:spcBef>
              <a:spcAft>
                <a:spcPts val="0"/>
              </a:spcAft>
              <a:buNone/>
            </a:pPr>
            <a:r>
              <a:rPr lang="en"/>
              <a:t>	History of treatment</a:t>
            </a:r>
            <a:endParaRPr/>
          </a:p>
          <a:p>
            <a:pPr marL="0" lvl="0" indent="0" algn="l" rtl="0">
              <a:spcBef>
                <a:spcPts val="1200"/>
              </a:spcBef>
              <a:spcAft>
                <a:spcPts val="1200"/>
              </a:spcAft>
              <a:buNone/>
            </a:pPr>
            <a:r>
              <a:rPr lang="en"/>
              <a:t>	One study found females of Hispanic descent more likely than similar males</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Factors Related to Attainment/Remediation</a:t>
            </a:r>
            <a:endParaRPr/>
          </a:p>
        </p:txBody>
      </p:sp>
      <p:sp>
        <p:nvSpPr>
          <p:cNvPr id="139" name="Google Shape;139;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t>After attainment/remediation services</a:t>
            </a:r>
            <a:endParaRPr b="1"/>
          </a:p>
          <a:p>
            <a:pPr marL="0" lvl="0" indent="0" algn="l" rtl="0">
              <a:spcBef>
                <a:spcPts val="1200"/>
              </a:spcBef>
              <a:spcAft>
                <a:spcPts val="0"/>
              </a:spcAft>
              <a:buNone/>
            </a:pPr>
            <a:r>
              <a:rPr lang="en"/>
              <a:t>Less likely to attain:</a:t>
            </a:r>
            <a:endParaRPr/>
          </a:p>
          <a:p>
            <a:pPr marL="0" lvl="0" indent="457200" algn="l" rtl="0">
              <a:spcBef>
                <a:spcPts val="1200"/>
              </a:spcBef>
              <a:spcAft>
                <a:spcPts val="0"/>
              </a:spcAft>
              <a:buNone/>
            </a:pPr>
            <a:r>
              <a:rPr lang="en"/>
              <a:t>Younger adolescents</a:t>
            </a:r>
            <a:endParaRPr/>
          </a:p>
          <a:p>
            <a:pPr marL="0" lvl="0" indent="457200" algn="l" rtl="0">
              <a:spcBef>
                <a:spcPts val="1200"/>
              </a:spcBef>
              <a:spcAft>
                <a:spcPts val="0"/>
              </a:spcAft>
              <a:buNone/>
            </a:pPr>
            <a:r>
              <a:rPr lang="en"/>
              <a:t>Youth with ID and a mental disorder</a:t>
            </a:r>
            <a:endParaRPr/>
          </a:p>
          <a:p>
            <a:pPr marL="0" lvl="0" indent="457200" algn="l" rtl="0">
              <a:spcBef>
                <a:spcPts val="1200"/>
              </a:spcBef>
              <a:spcAft>
                <a:spcPts val="1200"/>
              </a:spcAft>
              <a:buNone/>
            </a:pPr>
            <a:r>
              <a:rPr lang="en"/>
              <a:t>Higher IQ more likely to attain</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Forming an opinion about attainment</a:t>
            </a:r>
            <a:endParaRPr/>
          </a:p>
        </p:txBody>
      </p:sp>
      <p:sp>
        <p:nvSpPr>
          <p:cNvPr id="145" name="Google Shape;145;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For adults or juveniles, it is often quite difficult to form an opinion about competency to proceed</a:t>
            </a:r>
            <a:endParaRPr/>
          </a:p>
          <a:p>
            <a:pPr marL="0" lvl="0" indent="0" algn="l" rtl="0">
              <a:spcBef>
                <a:spcPts val="1200"/>
              </a:spcBef>
              <a:spcAft>
                <a:spcPts val="0"/>
              </a:spcAft>
              <a:buNone/>
            </a:pPr>
            <a:r>
              <a:rPr lang="en"/>
              <a:t>Evaluators may consider: age, developmental level, current treatment status, historical response to treatment, ability to learn and benefit from academic intervention, willingness to participate, effort, feigning</a:t>
            </a:r>
            <a:endParaRPr/>
          </a:p>
          <a:p>
            <a:pPr marL="0" lvl="0" indent="0" algn="l" rtl="0">
              <a:spcBef>
                <a:spcPts val="1200"/>
              </a:spcBef>
              <a:spcAft>
                <a:spcPts val="1200"/>
              </a:spcAft>
              <a:buNone/>
            </a:pP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Forming an opinion about attainment</a:t>
            </a:r>
            <a:endParaRPr/>
          </a:p>
        </p:txBody>
      </p:sp>
      <p:sp>
        <p:nvSpPr>
          <p:cNvPr id="151" name="Google Shape;151;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Despite limited research indicating much more than tendencies, in Utah we must provide an opinion:</a:t>
            </a:r>
            <a:endParaRPr/>
          </a:p>
          <a:p>
            <a:pPr marL="0" lvl="0" indent="0" algn="l" rtl="0">
              <a:spcBef>
                <a:spcPts val="1200"/>
              </a:spcBef>
              <a:spcAft>
                <a:spcPts val="0"/>
              </a:spcAft>
              <a:buNone/>
            </a:pPr>
            <a:r>
              <a:rPr lang="en"/>
              <a:t>UCA §80-6-402(9)(c): …whether there is a substantial likelihood the minor may attain competency in the foreseeable future.</a:t>
            </a:r>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Forming an opinion about attainment</a:t>
            </a:r>
            <a:endParaRPr/>
          </a:p>
        </p:txBody>
      </p:sp>
      <p:sp>
        <p:nvSpPr>
          <p:cNvPr id="157" name="Google Shape;157;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t>What does “substantial” mean?</a:t>
            </a:r>
            <a:endParaRPr b="1"/>
          </a:p>
          <a:p>
            <a:pPr marL="0" lvl="0" indent="0" algn="l" rtl="0">
              <a:spcBef>
                <a:spcPts val="1200"/>
              </a:spcBef>
              <a:spcAft>
                <a:spcPts val="0"/>
              </a:spcAft>
              <a:buNone/>
            </a:pPr>
            <a:r>
              <a:rPr lang="en">
                <a:solidFill>
                  <a:schemeClr val="dk1"/>
                </a:solidFill>
              </a:rPr>
              <a:t>It seems to suggest “more likely than not” or more</a:t>
            </a:r>
            <a:endParaRPr>
              <a:solidFill>
                <a:schemeClr val="dk1"/>
              </a:solidFill>
            </a:endParaRPr>
          </a:p>
          <a:p>
            <a:pPr marL="0" lvl="0" indent="0" algn="l" rtl="0">
              <a:spcBef>
                <a:spcPts val="1200"/>
              </a:spcBef>
              <a:spcAft>
                <a:spcPts val="0"/>
              </a:spcAft>
              <a:buNone/>
            </a:pPr>
            <a:endParaRPr/>
          </a:p>
          <a:p>
            <a:pPr marL="0" lvl="0" indent="0" algn="l" rtl="0">
              <a:spcBef>
                <a:spcPts val="1200"/>
              </a:spcBef>
              <a:spcAft>
                <a:spcPts val="0"/>
              </a:spcAft>
              <a:buNone/>
            </a:pPr>
            <a:r>
              <a:rPr lang="en" b="1"/>
              <a:t>What does “foreseeable future” mean?</a:t>
            </a:r>
            <a:endParaRPr b="1"/>
          </a:p>
          <a:p>
            <a:pPr marL="0" lvl="0" indent="0" algn="l" rtl="0">
              <a:spcBef>
                <a:spcPts val="1200"/>
              </a:spcBef>
              <a:spcAft>
                <a:spcPts val="1200"/>
              </a:spcAft>
              <a:buNone/>
            </a:pPr>
            <a:r>
              <a:rPr lang="en">
                <a:solidFill>
                  <a:schemeClr val="dk1"/>
                </a:solidFill>
              </a:rPr>
              <a:t>Based on time frames discussed earlier, approximately one year </a:t>
            </a:r>
            <a:endParaRPr>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Order for Evaluation of Competence to Proceed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UCA </a:t>
            </a:r>
            <a:r>
              <a:rPr lang="en-US" dirty="0"/>
              <a:t>§ </a:t>
            </a:r>
            <a:r>
              <a:rPr lang="en-US" dirty="0" smtClean="0"/>
              <a:t>77-15-5(2)(f):</a:t>
            </a:r>
          </a:p>
          <a:p>
            <a:pPr marL="285743" indent="-285743"/>
            <a:r>
              <a:rPr lang="en-US" dirty="0" smtClean="0"/>
              <a:t>If court finds the allegations raise a </a:t>
            </a:r>
            <a:r>
              <a:rPr lang="en-US" i="1" dirty="0" smtClean="0"/>
              <a:t>bona fide doubt</a:t>
            </a:r>
            <a:r>
              <a:rPr lang="en-US" dirty="0" smtClean="0"/>
              <a:t> as to competency, Court shall order DHS to complete evaluation:</a:t>
            </a:r>
          </a:p>
          <a:p>
            <a:pPr marL="742931" lvl="1" indent="-285743"/>
            <a:r>
              <a:rPr lang="en-US" dirty="0" smtClean="0"/>
              <a:t>Typically one evaluator</a:t>
            </a:r>
          </a:p>
          <a:p>
            <a:pPr marL="742931" lvl="1" indent="-285743"/>
            <a:r>
              <a:rPr lang="en-US" dirty="0" smtClean="0"/>
              <a:t>Two evaluators for capital felonies or felonies in which court determines second evaluation necessary</a:t>
            </a:r>
          </a:p>
          <a:p>
            <a:pPr marL="742931" lvl="1" indent="-285743"/>
            <a:endParaRPr lang="en-US" dirty="0" smtClean="0"/>
          </a:p>
          <a:p>
            <a:pPr marL="285743" indent="-285743"/>
            <a:r>
              <a:rPr lang="en-US" dirty="0" smtClean="0"/>
              <a:t>Additional evaluations at expense of requesting party</a:t>
            </a:r>
          </a:p>
          <a:p>
            <a:pPr marL="285743" indent="-285743"/>
            <a:endParaRPr lang="en-US" dirty="0"/>
          </a:p>
          <a:p>
            <a:pPr marL="285743" indent="-285743"/>
            <a:r>
              <a:rPr lang="en-US" dirty="0" smtClean="0"/>
              <a:t>FY22: 578 orders to DHS for initial evaluation of CTP (574 defendants)</a:t>
            </a:r>
          </a:p>
          <a:p>
            <a:pPr marL="114297" indent="0">
              <a:buNone/>
            </a:pPr>
            <a:endParaRPr lang="en-US" dirty="0"/>
          </a:p>
        </p:txBody>
      </p:sp>
    </p:spTree>
    <p:extLst>
      <p:ext uri="{BB962C8B-B14F-4D97-AF65-F5344CB8AC3E}">
        <p14:creationId xmlns:p14="http://schemas.microsoft.com/office/powerpoint/2010/main" val="8734472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Forming an opinion about attainment</a:t>
            </a:r>
            <a:endParaRPr/>
          </a:p>
        </p:txBody>
      </p:sp>
      <p:sp>
        <p:nvSpPr>
          <p:cNvPr id="163" name="Google Shape;163;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High quality opinions contain:</a:t>
            </a:r>
            <a:endParaRPr/>
          </a:p>
          <a:p>
            <a:pPr marL="914400" lvl="0" indent="-342900" algn="l" rtl="0">
              <a:spcBef>
                <a:spcPts val="1200"/>
              </a:spcBef>
              <a:spcAft>
                <a:spcPts val="0"/>
              </a:spcAft>
              <a:buSzPts val="1800"/>
              <a:buAutoNum type="alphaLcPeriod"/>
            </a:pPr>
            <a:r>
              <a:rPr lang="en"/>
              <a:t>A clear conclusion with statutory language</a:t>
            </a:r>
            <a:endParaRPr/>
          </a:p>
          <a:p>
            <a:pPr marL="1371600" lvl="1" indent="-317500" algn="l" rtl="0">
              <a:spcBef>
                <a:spcPts val="0"/>
              </a:spcBef>
              <a:spcAft>
                <a:spcPts val="0"/>
              </a:spcAft>
              <a:buSzPts val="1400"/>
              <a:buAutoNum type="romanLcPeriod"/>
            </a:pPr>
            <a:r>
              <a:rPr lang="en"/>
              <a:t>Not “a chance” of attainment</a:t>
            </a:r>
            <a:endParaRPr/>
          </a:p>
          <a:p>
            <a:pPr marL="914400" lvl="0" indent="-342900" algn="l" rtl="0">
              <a:spcBef>
                <a:spcPts val="0"/>
              </a:spcBef>
              <a:spcAft>
                <a:spcPts val="0"/>
              </a:spcAft>
              <a:buSzPts val="1800"/>
              <a:buAutoNum type="alphaLcPeriod"/>
            </a:pPr>
            <a:r>
              <a:rPr lang="en"/>
              <a:t>Data to support the conclusion</a:t>
            </a:r>
            <a:endParaRPr/>
          </a:p>
          <a:p>
            <a:pPr marL="1371600" lvl="1" indent="-317500" algn="l" rtl="0">
              <a:spcBef>
                <a:spcPts val="0"/>
              </a:spcBef>
              <a:spcAft>
                <a:spcPts val="0"/>
              </a:spcAft>
              <a:buSzPts val="1400"/>
              <a:buAutoNum type="romanLcPeriod"/>
            </a:pPr>
            <a:r>
              <a:rPr lang="en"/>
              <a:t>Data should be consistent with the rest of the report</a:t>
            </a:r>
            <a:endParaRPr/>
          </a:p>
          <a:p>
            <a:pPr marL="1371600" lvl="1" indent="-317500" algn="l" rtl="0">
              <a:spcBef>
                <a:spcPts val="0"/>
              </a:spcBef>
              <a:spcAft>
                <a:spcPts val="0"/>
              </a:spcAft>
              <a:buSzPts val="1400"/>
              <a:buAutoNum type="romanLcPeriod"/>
            </a:pPr>
            <a:r>
              <a:rPr lang="en"/>
              <a:t>There should be enough data to support the conclusion</a:t>
            </a:r>
            <a:endParaRPr/>
          </a:p>
          <a:p>
            <a:pPr marL="914400" lvl="0" indent="-342900" algn="l" rtl="0">
              <a:spcBef>
                <a:spcPts val="0"/>
              </a:spcBef>
              <a:spcAft>
                <a:spcPts val="0"/>
              </a:spcAft>
              <a:buSzPts val="1800"/>
              <a:buAutoNum type="alphaLcPeriod"/>
            </a:pPr>
            <a:r>
              <a:rPr lang="en"/>
              <a:t>Consideration of alternatives</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References</a:t>
            </a:r>
            <a:endParaRPr/>
          </a:p>
        </p:txBody>
      </p:sp>
      <p:sp>
        <p:nvSpPr>
          <p:cNvPr id="169" name="Google Shape;169;p32"/>
          <p:cNvSpPr txBox="1">
            <a:spLocks noGrp="1"/>
          </p:cNvSpPr>
          <p:nvPr>
            <p:ph type="body" idx="1"/>
          </p:nvPr>
        </p:nvSpPr>
        <p:spPr>
          <a:xfrm>
            <a:off x="367125" y="1130300"/>
            <a:ext cx="8520600" cy="3416400"/>
          </a:xfrm>
          <a:prstGeom prst="rect">
            <a:avLst/>
          </a:prstGeom>
        </p:spPr>
        <p:txBody>
          <a:bodyPr spcFirstLastPara="1" wrap="square" lIns="91425" tIns="91425" rIns="91425" bIns="91425" anchor="t" anchorCtr="0">
            <a:normAutofit/>
          </a:bodyPr>
          <a:lstStyle/>
          <a:p>
            <a:pPr marL="0" lvl="0" indent="0" algn="l" rtl="0">
              <a:lnSpc>
                <a:spcPct val="125000"/>
              </a:lnSpc>
              <a:spcBef>
                <a:spcPts val="400"/>
              </a:spcBef>
              <a:spcAft>
                <a:spcPts val="0"/>
              </a:spcAft>
              <a:buNone/>
            </a:pPr>
            <a:r>
              <a:rPr lang="en" sz="1100">
                <a:solidFill>
                  <a:schemeClr val="dk1"/>
                </a:solidFill>
              </a:rPr>
              <a:t>Bath, E., Reba-Harrelson, L., Peace, R., Shen, J., &amp; Liu, H. (2015) </a:t>
            </a:r>
            <a:r>
              <a:rPr lang="en" sz="1100">
                <a:solidFill>
                  <a:schemeClr val="dk1"/>
                </a:solidFill>
                <a:latin typeface="Georgia"/>
                <a:ea typeface="Georgia"/>
                <a:cs typeface="Georgia"/>
                <a:sym typeface="Georgia"/>
              </a:rPr>
              <a:t>Correlates of Competency to Stand Trial Among Youths Admitted to a Juvenile Mental Health Court.</a:t>
            </a:r>
            <a:r>
              <a:rPr lang="en" sz="1100">
                <a:solidFill>
                  <a:schemeClr val="dk1"/>
                </a:solidFill>
              </a:rPr>
              <a:t> </a:t>
            </a:r>
            <a:r>
              <a:rPr lang="en" sz="1100" i="1">
                <a:solidFill>
                  <a:schemeClr val="dk1"/>
                </a:solidFill>
              </a:rPr>
              <a:t>Journal of the American Academy of Psychiatry and the Law Online</a:t>
            </a:r>
            <a:r>
              <a:rPr lang="en" sz="1100">
                <a:solidFill>
                  <a:schemeClr val="dk1"/>
                </a:solidFill>
              </a:rPr>
              <a:t> 43 (3), 329-339.</a:t>
            </a:r>
            <a:endParaRPr sz="1100">
              <a:solidFill>
                <a:schemeClr val="dk1"/>
              </a:solidFill>
            </a:endParaRPr>
          </a:p>
          <a:p>
            <a:pPr marL="0" lvl="0" indent="0" algn="l" rtl="0">
              <a:lnSpc>
                <a:spcPct val="125000"/>
              </a:lnSpc>
              <a:spcBef>
                <a:spcPts val="400"/>
              </a:spcBef>
              <a:spcAft>
                <a:spcPts val="0"/>
              </a:spcAft>
              <a:buNone/>
            </a:pPr>
            <a:endParaRPr sz="1100">
              <a:solidFill>
                <a:schemeClr val="dk1"/>
              </a:solidFill>
            </a:endParaRPr>
          </a:p>
          <a:p>
            <a:pPr marL="0" lvl="0" indent="0" algn="l" rtl="0">
              <a:lnSpc>
                <a:spcPct val="125000"/>
              </a:lnSpc>
              <a:spcBef>
                <a:spcPts val="400"/>
              </a:spcBef>
              <a:spcAft>
                <a:spcPts val="0"/>
              </a:spcAft>
              <a:buNone/>
            </a:pPr>
            <a:r>
              <a:rPr lang="en" sz="1100">
                <a:solidFill>
                  <a:schemeClr val="dk1"/>
                </a:solidFill>
              </a:rPr>
              <a:t>Chien, J. et al. (2016). Predictors of Competency to Stand Trial in Connecticut’s Inpatient Juvenile Competency Restoration Program. </a:t>
            </a:r>
            <a:r>
              <a:rPr lang="en" sz="1100" i="1">
                <a:solidFill>
                  <a:schemeClr val="dk1"/>
                </a:solidFill>
              </a:rPr>
              <a:t>Journal of American Academy of Psychiatry and Law. 44</a:t>
            </a:r>
            <a:r>
              <a:rPr lang="en" sz="1100">
                <a:solidFill>
                  <a:schemeClr val="dk1"/>
                </a:solidFill>
              </a:rPr>
              <a:t>. 451-456. </a:t>
            </a:r>
            <a:endParaRPr sz="1100">
              <a:solidFill>
                <a:schemeClr val="dk1"/>
              </a:solidFill>
            </a:endParaRPr>
          </a:p>
          <a:p>
            <a:pPr marL="0" lvl="0" indent="0" algn="l" rtl="0">
              <a:lnSpc>
                <a:spcPct val="125000"/>
              </a:lnSpc>
              <a:spcBef>
                <a:spcPts val="400"/>
              </a:spcBef>
              <a:spcAft>
                <a:spcPts val="0"/>
              </a:spcAft>
              <a:buNone/>
            </a:pPr>
            <a:endParaRPr sz="1100">
              <a:solidFill>
                <a:schemeClr val="dk1"/>
              </a:solidFill>
            </a:endParaRPr>
          </a:p>
          <a:p>
            <a:pPr marL="0" lvl="0" indent="0" algn="l" rtl="0">
              <a:lnSpc>
                <a:spcPct val="125000"/>
              </a:lnSpc>
              <a:spcBef>
                <a:spcPts val="400"/>
              </a:spcBef>
              <a:spcAft>
                <a:spcPts val="0"/>
              </a:spcAft>
              <a:buNone/>
            </a:pPr>
            <a:r>
              <a:rPr lang="en" sz="1100">
                <a:solidFill>
                  <a:schemeClr val="dk1"/>
                </a:solidFill>
              </a:rPr>
              <a:t>Kruh at al. (2022). Community-based remediation of juvenile competence to stand trial: A national survey. </a:t>
            </a:r>
            <a:r>
              <a:rPr lang="en" sz="1100" i="1">
                <a:solidFill>
                  <a:schemeClr val="dk1"/>
                </a:solidFill>
              </a:rPr>
              <a:t>International Journal of Forensic Mental Health. </a:t>
            </a:r>
            <a:r>
              <a:rPr lang="en" sz="1100">
                <a:solidFill>
                  <a:schemeClr val="dk1"/>
                </a:solidFill>
              </a:rPr>
              <a:t>DOI: 10.1080/14999013.2021.2007431</a:t>
            </a:r>
            <a:endParaRPr sz="1100">
              <a:solidFill>
                <a:schemeClr val="dk1"/>
              </a:solidFill>
            </a:endParaRPr>
          </a:p>
          <a:p>
            <a:pPr marL="0" lvl="0" indent="0" algn="l" rtl="0">
              <a:lnSpc>
                <a:spcPct val="125000"/>
              </a:lnSpc>
              <a:spcBef>
                <a:spcPts val="400"/>
              </a:spcBef>
              <a:spcAft>
                <a:spcPts val="0"/>
              </a:spcAft>
              <a:buNone/>
            </a:pPr>
            <a:endParaRPr sz="1100">
              <a:solidFill>
                <a:schemeClr val="dk1"/>
              </a:solidFill>
            </a:endParaRPr>
          </a:p>
          <a:p>
            <a:pPr marL="0" lvl="0" indent="0" algn="l" rtl="0">
              <a:lnSpc>
                <a:spcPct val="125000"/>
              </a:lnSpc>
              <a:spcBef>
                <a:spcPts val="400"/>
              </a:spcBef>
              <a:spcAft>
                <a:spcPts val="0"/>
              </a:spcAft>
              <a:buNone/>
            </a:pPr>
            <a:r>
              <a:rPr lang="en" sz="1100">
                <a:solidFill>
                  <a:schemeClr val="dk1"/>
                </a:solidFill>
              </a:rPr>
              <a:t>Warren, J. et al.(2019). The Competency Attainment Outcomes of 1,913 Juveniles Found Incompetent to Stand Trial. </a:t>
            </a:r>
            <a:r>
              <a:rPr lang="en" sz="1100" i="1">
                <a:solidFill>
                  <a:schemeClr val="dk1"/>
                </a:solidFill>
              </a:rPr>
              <a:t>Journal of Applied Juvenile Justice Services</a:t>
            </a:r>
            <a:endParaRPr sz="1100" i="1">
              <a:solidFill>
                <a:schemeClr val="dk1"/>
              </a:solidFill>
            </a:endParaRPr>
          </a:p>
          <a:p>
            <a:pPr marL="0" lvl="0" indent="0" algn="l" rtl="0">
              <a:lnSpc>
                <a:spcPct val="125000"/>
              </a:lnSpc>
              <a:spcBef>
                <a:spcPts val="400"/>
              </a:spcBef>
              <a:spcAft>
                <a:spcPts val="0"/>
              </a:spcAft>
              <a:buNone/>
            </a:pPr>
            <a:endParaRPr sz="1100">
              <a:solidFill>
                <a:schemeClr val="dk1"/>
              </a:solidFill>
            </a:endParaRPr>
          </a:p>
          <a:p>
            <a:pPr marL="0" lvl="0" indent="0" algn="l" rtl="0">
              <a:spcBef>
                <a:spcPts val="0"/>
              </a:spcBef>
              <a:spcAft>
                <a:spcPts val="12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Evaluation</a:t>
            </a:r>
            <a:endParaRPr lang="en-US" dirty="0"/>
          </a:p>
        </p:txBody>
      </p:sp>
      <p:sp>
        <p:nvSpPr>
          <p:cNvPr id="3" name="Content Placeholder 2"/>
          <p:cNvSpPr>
            <a:spLocks noGrp="1"/>
          </p:cNvSpPr>
          <p:nvPr>
            <p:ph idx="1"/>
          </p:nvPr>
        </p:nvSpPr>
        <p:spPr/>
        <p:txBody>
          <a:bodyPr/>
          <a:lstStyle/>
          <a:p>
            <a:pPr marL="0" indent="0">
              <a:buNone/>
            </a:pPr>
            <a:r>
              <a:rPr lang="en-US" dirty="0" smtClean="0"/>
              <a:t>UCA § </a:t>
            </a:r>
            <a:r>
              <a:rPr lang="en-US" dirty="0"/>
              <a:t>77-15-2:</a:t>
            </a:r>
          </a:p>
          <a:p>
            <a:pPr marL="0" indent="0">
              <a:buNone/>
            </a:pPr>
            <a:r>
              <a:rPr lang="en-US" dirty="0"/>
              <a:t>Competent to stand trial means the defendant has:</a:t>
            </a:r>
          </a:p>
          <a:p>
            <a:pPr marL="685783" lvl="1" indent="-342892">
              <a:buFont typeface="+mj-lt"/>
              <a:buAutoNum type="alphaLcParenR"/>
            </a:pPr>
            <a:r>
              <a:rPr lang="en-US" dirty="0"/>
              <a:t>A rational and factual understanding of the criminal proceedings against the defendant and of the punishment specified for the offense charged; and</a:t>
            </a:r>
          </a:p>
          <a:p>
            <a:pPr marL="685783" lvl="1" indent="-342892">
              <a:buFont typeface="+mj-lt"/>
              <a:buAutoNum type="alphaLcParenR"/>
            </a:pPr>
            <a:r>
              <a:rPr lang="en-US" dirty="0"/>
              <a:t>The ability to consult with the defendant's legal counsel with a reasonable degree of rational understanding in order to assist in the defense</a:t>
            </a:r>
          </a:p>
        </p:txBody>
      </p:sp>
    </p:spTree>
    <p:extLst>
      <p:ext uri="{BB962C8B-B14F-4D97-AF65-F5344CB8AC3E}">
        <p14:creationId xmlns:p14="http://schemas.microsoft.com/office/powerpoint/2010/main" val="3414839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455073"/>
            <a:ext cx="8520600" cy="572700"/>
          </a:xfrm>
        </p:spPr>
        <p:txBody>
          <a:bodyPr>
            <a:normAutofit fontScale="90000"/>
          </a:bodyPr>
          <a:lstStyle/>
          <a:p>
            <a:r>
              <a:rPr lang="en-US" dirty="0" smtClean="0"/>
              <a:t>Adult Competency Evaluation Literature</a:t>
            </a:r>
            <a:endParaRPr lang="en-US" dirty="0"/>
          </a:p>
        </p:txBody>
      </p:sp>
      <p:sp>
        <p:nvSpPr>
          <p:cNvPr id="3" name="Content Placeholder 2"/>
          <p:cNvSpPr>
            <a:spLocks noGrp="1"/>
          </p:cNvSpPr>
          <p:nvPr>
            <p:ph idx="1"/>
          </p:nvPr>
        </p:nvSpPr>
        <p:spPr/>
        <p:txBody>
          <a:bodyPr>
            <a:normAutofit/>
          </a:bodyPr>
          <a:lstStyle/>
          <a:p>
            <a:r>
              <a:rPr lang="en-US" dirty="0" smtClean="0"/>
              <a:t>Average rates of incompetendcy range from </a:t>
            </a:r>
            <a:r>
              <a:rPr lang="en-US" dirty="0"/>
              <a:t>20 to </a:t>
            </a:r>
            <a:r>
              <a:rPr lang="en-US" dirty="0" smtClean="0"/>
              <a:t>30 percent across most studies</a:t>
            </a:r>
          </a:p>
          <a:p>
            <a:pPr lvl="1"/>
            <a:r>
              <a:rPr lang="en-US" sz="1800" dirty="0"/>
              <a:t>Considerable variability across settings and defendant populations</a:t>
            </a:r>
          </a:p>
          <a:p>
            <a:pPr lvl="1"/>
            <a:endParaRPr lang="en-US" sz="1800" dirty="0"/>
          </a:p>
          <a:p>
            <a:r>
              <a:rPr lang="en-US" dirty="0"/>
              <a:t>A few salient characteristics of defendant’s adjudicated </a:t>
            </a:r>
            <a:r>
              <a:rPr lang="en-US" dirty="0" smtClean="0"/>
              <a:t>ICST</a:t>
            </a:r>
            <a:r>
              <a:rPr lang="en-US" dirty="0"/>
              <a:t>:</a:t>
            </a:r>
          </a:p>
          <a:p>
            <a:pPr lvl="1"/>
            <a:r>
              <a:rPr lang="en-US" sz="1800" dirty="0"/>
              <a:t>Severe symptomatology</a:t>
            </a:r>
          </a:p>
          <a:p>
            <a:pPr lvl="1"/>
            <a:r>
              <a:rPr lang="en-US" sz="1800" dirty="0"/>
              <a:t>Intellectual/cognitive limitations</a:t>
            </a:r>
          </a:p>
          <a:p>
            <a:pPr lvl="1"/>
            <a:r>
              <a:rPr lang="en-US" sz="1800" dirty="0"/>
              <a:t>History of inpatient hospitalization</a:t>
            </a:r>
          </a:p>
        </p:txBody>
      </p:sp>
    </p:spTree>
    <p:extLst>
      <p:ext uri="{BB962C8B-B14F-4D97-AF65-F5344CB8AC3E}">
        <p14:creationId xmlns:p14="http://schemas.microsoft.com/office/powerpoint/2010/main" val="62515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Remediation/Restorability</a:t>
            </a:r>
            <a:endParaRPr lang="en-US" dirty="0"/>
          </a:p>
        </p:txBody>
      </p:sp>
      <p:sp>
        <p:nvSpPr>
          <p:cNvPr id="3" name="Content Placeholder 2"/>
          <p:cNvSpPr>
            <a:spLocks noGrp="1"/>
          </p:cNvSpPr>
          <p:nvPr>
            <p:ph idx="1"/>
          </p:nvPr>
        </p:nvSpPr>
        <p:spPr>
          <a:xfrm>
            <a:off x="311700" y="1195005"/>
            <a:ext cx="8520600" cy="3416400"/>
          </a:xfrm>
        </p:spPr>
        <p:txBody>
          <a:bodyPr/>
          <a:lstStyle/>
          <a:p>
            <a:pPr marL="114297" indent="0">
              <a:buNone/>
            </a:pPr>
            <a:r>
              <a:rPr lang="en" dirty="0" smtClean="0"/>
              <a:t>UCA </a:t>
            </a:r>
            <a:r>
              <a:rPr lang="en" dirty="0"/>
              <a:t>§</a:t>
            </a:r>
            <a:r>
              <a:rPr lang="en" dirty="0" smtClean="0"/>
              <a:t>77-15-6:</a:t>
            </a:r>
          </a:p>
          <a:p>
            <a:pPr marL="114297" indent="0">
              <a:buNone/>
            </a:pPr>
            <a:r>
              <a:rPr lang="en" dirty="0" smtClean="0"/>
              <a:t>If it is the opinon of the forensic evaluator that the defendant is incompetent to proceed, s/he must indicate:</a:t>
            </a:r>
          </a:p>
          <a:p>
            <a:pPr marL="114297" indent="0">
              <a:buNone/>
            </a:pPr>
            <a:endParaRPr lang="en" dirty="0" smtClean="0"/>
          </a:p>
          <a:p>
            <a:r>
              <a:rPr lang="en" dirty="0" smtClean="0"/>
              <a:t>The factors that contribute to incompetency</a:t>
            </a:r>
          </a:p>
          <a:p>
            <a:endParaRPr lang="en" dirty="0"/>
          </a:p>
          <a:p>
            <a:r>
              <a:rPr lang="en" dirty="0" smtClean="0"/>
              <a:t>Whether there is </a:t>
            </a:r>
            <a:r>
              <a:rPr lang="en" u="sng" dirty="0" smtClean="0"/>
              <a:t>a substantial probability</a:t>
            </a:r>
            <a:r>
              <a:rPr lang="en" dirty="0" smtClean="0"/>
              <a:t> that restoration treatment may, </a:t>
            </a:r>
            <a:r>
              <a:rPr lang="en" u="sng" dirty="0" smtClean="0"/>
              <a:t>in the forseeable future</a:t>
            </a:r>
            <a:r>
              <a:rPr lang="en" dirty="0" smtClean="0"/>
              <a:t>, bring the defendant to competency </a:t>
            </a:r>
          </a:p>
          <a:p>
            <a:endParaRPr lang="en" dirty="0"/>
          </a:p>
          <a:p>
            <a:r>
              <a:rPr lang="en" dirty="0" smtClean="0"/>
              <a:t>Or that the defendant cannot become competent in</a:t>
            </a:r>
            <a:r>
              <a:rPr lang="en-US" dirty="0" smtClean="0"/>
              <a:t> t</a:t>
            </a:r>
            <a:r>
              <a:rPr lang="en" dirty="0" smtClean="0"/>
              <a:t>he forseeable future</a:t>
            </a:r>
            <a:endParaRPr lang="en" dirty="0"/>
          </a:p>
          <a:p>
            <a:endParaRPr lang="en" dirty="0" smtClean="0"/>
          </a:p>
        </p:txBody>
      </p:sp>
    </p:spTree>
    <p:extLst>
      <p:ext uri="{BB962C8B-B14F-4D97-AF65-F5344CB8AC3E}">
        <p14:creationId xmlns:p14="http://schemas.microsoft.com/office/powerpoint/2010/main" val="2672484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 of Incompetency</a:t>
            </a:r>
            <a:endParaRPr lang="en-US" dirty="0"/>
          </a:p>
        </p:txBody>
      </p:sp>
      <p:sp>
        <p:nvSpPr>
          <p:cNvPr id="3" name="Text Placeholder 2"/>
          <p:cNvSpPr>
            <a:spLocks noGrp="1"/>
          </p:cNvSpPr>
          <p:nvPr>
            <p:ph type="body" idx="1"/>
          </p:nvPr>
        </p:nvSpPr>
        <p:spPr/>
        <p:txBody>
          <a:bodyPr>
            <a:normAutofit lnSpcReduction="10000"/>
          </a:bodyPr>
          <a:lstStyle/>
          <a:p>
            <a:pPr marL="114297" indent="0">
              <a:buNone/>
            </a:pPr>
            <a:r>
              <a:rPr lang="en-US" dirty="0"/>
              <a:t>UCA § </a:t>
            </a:r>
            <a:r>
              <a:rPr lang="en-US" dirty="0" smtClean="0"/>
              <a:t>77-15-6:</a:t>
            </a:r>
            <a:endParaRPr lang="en-US" dirty="0"/>
          </a:p>
          <a:p>
            <a:r>
              <a:rPr lang="en-US" dirty="0" smtClean="0"/>
              <a:t>Defendant’s adjudicated as incompetent to proceed shall be committed to DHS for restoration treatment</a:t>
            </a:r>
          </a:p>
          <a:p>
            <a:pPr lvl="1"/>
            <a:r>
              <a:rPr lang="en-US" dirty="0" smtClean="0"/>
              <a:t>FY22: 248 orders for restoration</a:t>
            </a:r>
          </a:p>
          <a:p>
            <a:pPr marL="114297" indent="0">
              <a:buNone/>
            </a:pPr>
            <a:endParaRPr lang="en-US" dirty="0" smtClean="0"/>
          </a:p>
          <a:p>
            <a:r>
              <a:rPr lang="en-US" dirty="0" smtClean="0"/>
              <a:t>Restoration treatment shall be sufficient in scope and duration to:</a:t>
            </a:r>
          </a:p>
          <a:p>
            <a:pPr lvl="1"/>
            <a:r>
              <a:rPr lang="en-US" dirty="0" smtClean="0"/>
              <a:t>Restore the individual to competency in the foreseeable future; or</a:t>
            </a:r>
          </a:p>
          <a:p>
            <a:pPr lvl="1"/>
            <a:r>
              <a:rPr lang="en-US" dirty="0" smtClean="0"/>
              <a:t>Determine whether the defendant can be restored to competency in the foreseeable future</a:t>
            </a:r>
          </a:p>
          <a:p>
            <a:pPr lvl="1"/>
            <a:endParaRPr lang="en-US" dirty="0" smtClean="0"/>
          </a:p>
          <a:p>
            <a:pPr lvl="1"/>
            <a:endParaRPr lang="en-US" dirty="0"/>
          </a:p>
          <a:p>
            <a:r>
              <a:rPr lang="en-US" dirty="0" smtClean="0"/>
              <a:t>Court may recommend, but not order placement in a specific program</a:t>
            </a:r>
          </a:p>
          <a:p>
            <a:pPr lvl="1"/>
            <a:r>
              <a:rPr lang="en-US" dirty="0" smtClean="0"/>
              <a:t>Can order placement be a secure setting</a:t>
            </a:r>
          </a:p>
          <a:p>
            <a:pPr lvl="1"/>
            <a:endParaRPr lang="en-US" dirty="0" smtClean="0"/>
          </a:p>
        </p:txBody>
      </p:sp>
    </p:spTree>
    <p:extLst>
      <p:ext uri="{BB962C8B-B14F-4D97-AF65-F5344CB8AC3E}">
        <p14:creationId xmlns:p14="http://schemas.microsoft.com/office/powerpoint/2010/main" val="30953881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USH Competency Restoration Treatment Continuum</a:t>
            </a:r>
            <a:endParaRPr lang="en-US" dirty="0"/>
          </a:p>
        </p:txBody>
      </p:sp>
      <p:sp>
        <p:nvSpPr>
          <p:cNvPr id="3" name="Text Placeholder 2"/>
          <p:cNvSpPr>
            <a:spLocks noGrp="1"/>
          </p:cNvSpPr>
          <p:nvPr>
            <p:ph type="body" idx="1"/>
          </p:nvPr>
        </p:nvSpPr>
        <p:spPr/>
        <p:txBody>
          <a:bodyPr>
            <a:normAutofit lnSpcReduction="10000"/>
          </a:bodyPr>
          <a:lstStyle/>
          <a:p>
            <a:pPr marL="114297" indent="0">
              <a:buNone/>
            </a:pPr>
            <a:r>
              <a:rPr lang="en-US" dirty="0" smtClean="0"/>
              <a:t>Screening:</a:t>
            </a:r>
          </a:p>
          <a:p>
            <a:r>
              <a:rPr lang="en-US" dirty="0"/>
              <a:t>Screening must be completed within 72 hours of receipt of commitment </a:t>
            </a:r>
            <a:r>
              <a:rPr lang="en-US" dirty="0" smtClean="0"/>
              <a:t>order</a:t>
            </a:r>
          </a:p>
          <a:p>
            <a:pPr marL="114297" indent="0">
              <a:buNone/>
            </a:pPr>
            <a:endParaRPr lang="en-US" dirty="0"/>
          </a:p>
          <a:p>
            <a:r>
              <a:rPr lang="en-US" dirty="0" smtClean="0"/>
              <a:t>Conducted by DHS-ORP clinicians</a:t>
            </a:r>
          </a:p>
          <a:p>
            <a:pPr lvl="1"/>
            <a:r>
              <a:rPr lang="en-US" dirty="0" smtClean="0"/>
              <a:t>Review of records (e.g., petition, competency evaluation, court findings)</a:t>
            </a:r>
          </a:p>
          <a:p>
            <a:pPr lvl="1"/>
            <a:r>
              <a:rPr lang="en-US" dirty="0" smtClean="0"/>
              <a:t>Interview of defendant – typically in jail setting</a:t>
            </a:r>
          </a:p>
          <a:p>
            <a:pPr lvl="1"/>
            <a:r>
              <a:rPr lang="en-US" dirty="0" smtClean="0"/>
              <a:t>Screening tool</a:t>
            </a:r>
          </a:p>
          <a:p>
            <a:endParaRPr lang="en-US" dirty="0"/>
          </a:p>
          <a:p>
            <a:r>
              <a:rPr lang="en-US" dirty="0" smtClean="0"/>
              <a:t>Clinician determines placement in one of three DHS-USH restoration program</a:t>
            </a:r>
          </a:p>
          <a:p>
            <a:pPr marL="114297" indent="0">
              <a:buNone/>
            </a:pPr>
            <a:endParaRPr lang="en-US" dirty="0"/>
          </a:p>
          <a:p>
            <a:r>
              <a:rPr lang="en-US" dirty="0" smtClean="0"/>
              <a:t>Defendant must be admitted to facility within two weeks</a:t>
            </a:r>
          </a:p>
          <a:p>
            <a:pPr marL="114297" indent="0">
              <a:buNone/>
            </a:pPr>
            <a:endParaRPr lang="en-US" dirty="0" smtClean="0"/>
          </a:p>
          <a:p>
            <a:pPr marL="114297" indent="0">
              <a:buNone/>
            </a:pPr>
            <a:endParaRPr lang="en-US" dirty="0"/>
          </a:p>
        </p:txBody>
      </p:sp>
    </p:spTree>
    <p:extLst>
      <p:ext uri="{BB962C8B-B14F-4D97-AF65-F5344CB8AC3E}">
        <p14:creationId xmlns:p14="http://schemas.microsoft.com/office/powerpoint/2010/main" val="4160162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2324</Words>
  <Application>Microsoft Office PowerPoint</Application>
  <PresentationFormat>On-screen Show (16:9)</PresentationFormat>
  <Paragraphs>317</Paragraphs>
  <Slides>41</Slides>
  <Notes>40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41</vt:i4>
      </vt:variant>
    </vt:vector>
  </HeadingPairs>
  <TitlesOfParts>
    <vt:vector size="47" baseType="lpstr">
      <vt:lpstr>Georgia</vt:lpstr>
      <vt:lpstr>Arial</vt:lpstr>
      <vt:lpstr>Roboto</vt:lpstr>
      <vt:lpstr>Times New Roman</vt:lpstr>
      <vt:lpstr>Simple Dark</vt:lpstr>
      <vt:lpstr>1_Simple Dark</vt:lpstr>
      <vt:lpstr>High Quality Competence Evaluations Part II: Competency Restoration &amp; Attainment</vt:lpstr>
      <vt:lpstr>Road Map </vt:lpstr>
      <vt:lpstr>Petition</vt:lpstr>
      <vt:lpstr>Order for Evaluation of Competence to Proceed</vt:lpstr>
      <vt:lpstr>Evaluation</vt:lpstr>
      <vt:lpstr>Adult Competency Evaluation Literature</vt:lpstr>
      <vt:lpstr>Remediation/Restorability</vt:lpstr>
      <vt:lpstr>Finding of Incompetency</vt:lpstr>
      <vt:lpstr>USH Competency Restoration Treatment Continuum</vt:lpstr>
      <vt:lpstr>DHS Competency Restoration Treatment Continuum</vt:lpstr>
      <vt:lpstr>DHS Competency Restoration Treatment Continuum</vt:lpstr>
      <vt:lpstr>DHS Competency Restoration Treatment Continuum</vt:lpstr>
      <vt:lpstr>Competency Restoration Treatment</vt:lpstr>
      <vt:lpstr>Competency Restoration Treatment</vt:lpstr>
      <vt:lpstr>Competency Restoration Literature</vt:lpstr>
      <vt:lpstr>Non-restorability </vt:lpstr>
      <vt:lpstr>Jackson v. Indiana (1972) </vt:lpstr>
      <vt:lpstr>Utah Restoration Limits</vt:lpstr>
      <vt:lpstr>Progress Toward Competency Evaluations</vt:lpstr>
      <vt:lpstr>Progress Toward Competency Evaluations – 90 day</vt:lpstr>
      <vt:lpstr>Competency Review Hearing (UCA § 77-15-6(6-12))</vt:lpstr>
      <vt:lpstr>Competency Review Hearing (UCA § 77-15-6(6-12))</vt:lpstr>
      <vt:lpstr>PowerPoint Presentation</vt:lpstr>
      <vt:lpstr>Juvenile Competency Attainment in Utah</vt:lpstr>
      <vt:lpstr>Juvenile Competency Attainment in Utah</vt:lpstr>
      <vt:lpstr>Juvenile Competency Attainment in Utah</vt:lpstr>
      <vt:lpstr>Juvenile Competency Attainment in Utah</vt:lpstr>
      <vt:lpstr>Juvenile Competency Attainment in Utah</vt:lpstr>
      <vt:lpstr>Juvenile Competency Attainment in Utah</vt:lpstr>
      <vt:lpstr>Juvenile Competency Attainment in Utah</vt:lpstr>
      <vt:lpstr>Juvenile Competency Attainment in Utah</vt:lpstr>
      <vt:lpstr>Competency Attainment in Utah</vt:lpstr>
      <vt:lpstr>Competency Attainment In Youth</vt:lpstr>
      <vt:lpstr>Factors Related to Attainment/Remediation</vt:lpstr>
      <vt:lpstr>Factors Related to Attainment/Remediation</vt:lpstr>
      <vt:lpstr>Factors Related to Attainment/Remediation</vt:lpstr>
      <vt:lpstr>Forming an opinion about attainment</vt:lpstr>
      <vt:lpstr>Forming an opinion about attainment</vt:lpstr>
      <vt:lpstr>Forming an opinion about attainment</vt:lpstr>
      <vt:lpstr>Forming an opinion about attainment</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Quality Competence Evaluations Part II: Competency Restoration &amp; Attainment</dc:title>
  <dc:creator>Jeffrey Haun</dc:creator>
  <cp:lastModifiedBy>Katriina Adair</cp:lastModifiedBy>
  <cp:revision>1</cp:revision>
  <dcterms:modified xsi:type="dcterms:W3CDTF">2022-07-15T21:33:30Z</dcterms:modified>
</cp:coreProperties>
</file>